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8" r:id="rId6"/>
    <p:sldId id="264" r:id="rId7"/>
    <p:sldId id="261" r:id="rId8"/>
    <p:sldId id="262" r:id="rId9"/>
    <p:sldId id="265" r:id="rId10"/>
    <p:sldId id="271" r:id="rId11"/>
    <p:sldId id="263" r:id="rId12"/>
    <p:sldId id="270" r:id="rId13"/>
    <p:sldId id="26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05C7D0F-3C0E-4A86-86C6-F426CF87459B}">
          <p14:sldIdLst>
            <p14:sldId id="257"/>
            <p14:sldId id="258"/>
            <p14:sldId id="259"/>
            <p14:sldId id="260"/>
            <p14:sldId id="268"/>
            <p14:sldId id="264"/>
          </p14:sldIdLst>
        </p14:section>
        <p14:section name="Sezione senza titolo" id="{CD1D724B-7158-4E7B-833B-3A5B5A99969E}">
          <p14:sldIdLst>
            <p14:sldId id="261"/>
            <p14:sldId id="262"/>
            <p14:sldId id="265"/>
            <p14:sldId id="271"/>
            <p14:sldId id="263"/>
            <p14:sldId id="270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6BE6-C64A-4824-A2C3-9951705E8F81}" type="datetime1">
              <a:rPr lang="it-IT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E5ED-C1F1-4319-804F-59C809D12BDB}" type="slidenum">
              <a:rPr lang="it-IT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4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79FE-C1FA-44DA-99F3-22522CD1396F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8E8E0-AF70-4AC1-BB7E-E9BD6E2F4D65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8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FBA84-197E-4690-9707-515B45A1E973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F01B-54A9-49BA-94F0-9FE266A1AF05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23EA-87D1-46E6-BAE0-CB63630E18CD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AE99-BBE0-4F72-A8B1-5E698B6DA48C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BC0C-DB9B-464B-ADB6-979DEE3F62D3}" type="datetime1">
              <a:rPr lang="it-IT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A9986-A139-445F-BE88-E2EC6B1C7CB3}" type="slidenum">
              <a:rPr lang="it-IT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3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4514-2AC2-42DB-B8B2-CBB3EAD59ACD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35E7-013C-4CB4-9F45-52B2AB54FD6E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02B2-C5B4-4481-8757-81D44BA1179C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EDD1-816D-4355-8C40-8A746F6FBFE4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9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D09A-F781-4D6D-8958-AA131CB3D95C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034A-666C-49DB-8CBE-A503244A4492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6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D575-BDA8-4E8B-A68C-A4893451F77C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8801-72B6-480B-9561-7DC920803D68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2330-07B2-4ECB-82AC-494FCE19AC45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5E19-889F-41E2-ADD5-F85F534DB14D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2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B1F7-9CE8-4A63-B6E7-DB138928D438}" type="datetime1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2C35-394B-4471-82FD-98F42E3BCAD5}" type="slidenum">
              <a:rPr lang="it-IT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1A6D0-2BC6-4A5E-9E3D-480454FEB300}" type="datetime1">
              <a:rPr lang="it-IT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13/10/2017</a:t>
            </a:fld>
            <a:endParaRPr lang="it-IT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A774A-4590-49B0-AB7F-9316894339AF}" type="slidenum">
              <a:rPr lang="it-IT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7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04788" y="6196013"/>
            <a:ext cx="8856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1600" b="1" dirty="0" smtClean="0">
                <a:solidFill>
                  <a:srgbClr val="0000FF"/>
                </a:solidFill>
                <a:latin typeface="Constantia"/>
                <a:ea typeface="Adobe Fangsong Std R" pitchFamily="18" charset="-128"/>
                <a:cs typeface="Arial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8159" y="4490684"/>
            <a:ext cx="81369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srgbClr val="DBF5F9">
                    <a:lumMod val="25000"/>
                  </a:srgbClr>
                </a:solidFill>
                <a:cs typeface="Arial" charset="0"/>
              </a:rPr>
              <a:t>Dottoressa Rita Di </a:t>
            </a:r>
            <a:r>
              <a:rPr lang="it-IT" sz="2800" dirty="0" err="1">
                <a:solidFill>
                  <a:srgbClr val="DBF5F9">
                    <a:lumMod val="25000"/>
                  </a:srgbClr>
                </a:solidFill>
                <a:cs typeface="Arial" charset="0"/>
              </a:rPr>
              <a:t>Sarro</a:t>
            </a:r>
            <a:r>
              <a:rPr lang="it-IT" sz="2800" dirty="0">
                <a:solidFill>
                  <a:srgbClr val="DBF5F9">
                    <a:lumMod val="25000"/>
                  </a:srgbClr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2800" dirty="0">
                <a:solidFill>
                  <a:srgbClr val="DBF5F9">
                    <a:lumMod val="25000"/>
                  </a:srgbClr>
                </a:solidFill>
                <a:ea typeface="Adobe Fangsong Std R" pitchFamily="18" charset="-128"/>
                <a:cs typeface="Arial" charset="0"/>
              </a:rPr>
              <a:t>Programma Integrato Disabilità e Salute (PIDS</a:t>
            </a:r>
            <a:r>
              <a:rPr lang="it-IT" sz="2800" dirty="0" smtClean="0">
                <a:solidFill>
                  <a:srgbClr val="DBF5F9">
                    <a:lumMod val="25000"/>
                  </a:srgbClr>
                </a:solidFill>
                <a:ea typeface="Adobe Fangsong Std R" pitchFamily="18" charset="-128"/>
                <a:cs typeface="Arial" charset="0"/>
              </a:rPr>
              <a:t>) </a:t>
            </a:r>
            <a:r>
              <a:rPr lang="it-IT" sz="2800" dirty="0">
                <a:solidFill>
                  <a:srgbClr val="DBF5F9">
                    <a:lumMod val="25000"/>
                  </a:srgbClr>
                </a:solidFill>
                <a:ea typeface="Adobe Fangsong Std R" pitchFamily="18" charset="-128"/>
                <a:cs typeface="Arial" charset="0"/>
              </a:rPr>
              <a:t>DSM-DP,  AUSL di Bologna</a:t>
            </a:r>
            <a:endParaRPr lang="it-IT" sz="2800" dirty="0">
              <a:solidFill>
                <a:srgbClr val="DBF5F9">
                  <a:lumMod val="25000"/>
                </a:srgbClr>
              </a:solidFill>
              <a:ea typeface="Adobe Fangsong Std R" pitchFamily="18" charset="-128"/>
              <a:cs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18280" y="2194485"/>
            <a:ext cx="8856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000" dirty="0" smtClean="0">
                <a:solidFill>
                  <a:srgbClr val="DBF5F9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 intensivi di trattamento per gravi problemi di comportamento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51050" y="5516563"/>
            <a:ext cx="516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000" dirty="0" smtClean="0">
                <a:solidFill>
                  <a:prstClr val="black"/>
                </a:solidFill>
                <a:latin typeface="Constantia"/>
                <a:ea typeface="Adobe Fangsong Std R" pitchFamily="18" charset="-128"/>
                <a:cs typeface="Arial" charset="0"/>
              </a:rPr>
              <a:t> 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/>
          <a:srcRect b="25812"/>
          <a:stretch/>
        </p:blipFill>
        <p:spPr bwMode="auto">
          <a:xfrm>
            <a:off x="1036638" y="307974"/>
            <a:ext cx="6991350" cy="12488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4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539552" y="-2083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1224136" cy="4433888"/>
          </a:xfrm>
        </p:spPr>
      </p:pic>
      <p:pic>
        <p:nvPicPr>
          <p:cNvPr id="12" name="Segnaposto contenuto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42890"/>
            <a:ext cx="4038600" cy="418985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038600" cy="5082912"/>
          </a:xfrm>
        </p:spPr>
        <p:txBody>
          <a:bodyPr/>
          <a:lstStyle/>
          <a:p>
            <a:pPr algn="ctr"/>
            <a:r>
              <a:rPr lang="it-IT" dirty="0" smtClean="0"/>
              <a:t>NBU (</a:t>
            </a:r>
            <a:r>
              <a:rPr lang="it-IT" dirty="0" err="1" smtClean="0"/>
              <a:t>Hagopian</a:t>
            </a:r>
            <a:r>
              <a:rPr lang="it-IT" dirty="0" smtClean="0"/>
              <a:t>, Lee)</a:t>
            </a:r>
          </a:p>
          <a:p>
            <a:pPr algn="just"/>
            <a:r>
              <a:rPr lang="it-IT" sz="2000" dirty="0" smtClean="0"/>
              <a:t>2 settimane di valutazione (tutti gli ambiti)           incontro dello staff con i genitori: viene fissata la data di dimissione (</a:t>
            </a:r>
            <a:r>
              <a:rPr lang="it-IT" sz="2000" dirty="0" err="1" smtClean="0"/>
              <a:t>max</a:t>
            </a:r>
            <a:r>
              <a:rPr lang="it-IT" sz="2000" dirty="0" smtClean="0"/>
              <a:t> 6 mesi, in media 3/4)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1 incontro a settimana del team ristretto (3 ore e ½ X2/die): </a:t>
            </a:r>
          </a:p>
          <a:p>
            <a:pPr algn="just"/>
            <a:r>
              <a:rPr lang="it-IT" sz="1200" dirty="0"/>
              <a:t>-</a:t>
            </a:r>
            <a:r>
              <a:rPr lang="it-IT" sz="1200" dirty="0" smtClean="0"/>
              <a:t>3/6 </a:t>
            </a:r>
            <a:r>
              <a:rPr lang="it-IT" sz="1200" dirty="0" err="1" smtClean="0"/>
              <a:t>one-one</a:t>
            </a:r>
            <a:r>
              <a:rPr lang="it-IT" sz="1200" dirty="0" smtClean="0"/>
              <a:t> (istruiti per alimentazione, igiene, </a:t>
            </a:r>
            <a:r>
              <a:rPr lang="it-IT" sz="1200" dirty="0" err="1" smtClean="0"/>
              <a:t>etc</a:t>
            </a:r>
            <a:r>
              <a:rPr lang="it-IT" sz="1200" dirty="0" smtClean="0"/>
              <a:t>)</a:t>
            </a:r>
          </a:p>
          <a:p>
            <a:pPr algn="just"/>
            <a:r>
              <a:rPr lang="it-IT" sz="1200" dirty="0" smtClean="0"/>
              <a:t>-uno psicologo analista del comportamento supervisore (che segue 3-6 pazienti)</a:t>
            </a:r>
          </a:p>
          <a:p>
            <a:pPr algn="just"/>
            <a:r>
              <a:rPr lang="it-IT" sz="1200" dirty="0" smtClean="0"/>
              <a:t>-1 terapista per l’intervento</a:t>
            </a:r>
          </a:p>
          <a:p>
            <a:pPr algn="just"/>
            <a:r>
              <a:rPr lang="it-IT" sz="1200" dirty="0" smtClean="0"/>
              <a:t>-1 per presa dati dell’intervento</a:t>
            </a:r>
          </a:p>
          <a:p>
            <a:pPr algn="just"/>
            <a:endParaRPr lang="it-IT" sz="1200" dirty="0"/>
          </a:p>
          <a:p>
            <a:pPr algn="just"/>
            <a:r>
              <a:rPr lang="it-IT" sz="2000" dirty="0" smtClean="0"/>
              <a:t>1 incontro ogni 2 mesi del team allargato</a:t>
            </a:r>
          </a:p>
          <a:p>
            <a:pPr algn="just"/>
            <a:endParaRPr lang="it-IT" sz="2000" dirty="0" smtClean="0"/>
          </a:p>
          <a:p>
            <a:pPr algn="just"/>
            <a:endParaRPr lang="it-IT" sz="1200" dirty="0"/>
          </a:p>
          <a:p>
            <a:pPr algn="just"/>
            <a:endParaRPr lang="it-IT" sz="1200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5082912"/>
          </a:xfrm>
        </p:spPr>
        <p:txBody>
          <a:bodyPr/>
          <a:lstStyle/>
          <a:p>
            <a:pPr algn="ctr"/>
            <a:r>
              <a:rPr lang="it-IT" dirty="0" smtClean="0"/>
              <a:t>IOS (</a:t>
            </a:r>
            <a:r>
              <a:rPr lang="it-IT" dirty="0" err="1" smtClean="0"/>
              <a:t>Kurtz</a:t>
            </a:r>
            <a:r>
              <a:rPr lang="it-IT" dirty="0" smtClean="0"/>
              <a:t>, Lopez)</a:t>
            </a:r>
            <a:endParaRPr lang="it-IT" dirty="0"/>
          </a:p>
          <a:p>
            <a:pPr algn="just"/>
            <a:r>
              <a:rPr lang="it-IT" sz="2000" dirty="0" smtClean="0"/>
              <a:t>1) OUTPATIENT SERVICE: 2 ore/die, 2 gg/settimana per 4 mesi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 smtClean="0"/>
              <a:t>2) INTENSIVE OUTPATIENT SERVICE: 5 ore/die, 5 gg/settimana, per 3 settimane</a:t>
            </a:r>
          </a:p>
          <a:p>
            <a:pPr algn="just"/>
            <a:endParaRPr lang="it-IT" sz="2000" dirty="0"/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-</a:t>
            </a:r>
            <a:r>
              <a:rPr lang="it-IT" sz="2000" dirty="0" err="1" smtClean="0"/>
              <a:t>Parent</a:t>
            </a:r>
            <a:r>
              <a:rPr lang="it-IT" sz="2000" dirty="0" smtClean="0"/>
              <a:t>/Staff Training</a:t>
            </a:r>
          </a:p>
          <a:p>
            <a:pPr algn="just"/>
            <a:r>
              <a:rPr lang="it-IT" sz="2000" dirty="0" smtClean="0"/>
              <a:t>-Generalizzazione</a:t>
            </a:r>
          </a:p>
          <a:p>
            <a:pPr algn="just"/>
            <a:r>
              <a:rPr lang="it-IT" sz="2000" dirty="0" smtClean="0"/>
              <a:t>-rapporto 3:1 per </a:t>
            </a:r>
            <a:r>
              <a:rPr lang="it-IT" sz="2000" dirty="0" err="1" smtClean="0"/>
              <a:t>assessment</a:t>
            </a:r>
            <a:r>
              <a:rPr lang="it-IT" sz="2000" dirty="0" smtClean="0"/>
              <a:t> e terapia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2195736" y="206084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1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659131"/>
            <a:ext cx="8229600" cy="4571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632848" cy="5271865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OUTCOMES DEL TRATTAMENTO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E’ considerato come risultato positivo la </a:t>
            </a:r>
            <a:r>
              <a:rPr lang="it-IT" dirty="0" smtClean="0">
                <a:solidFill>
                  <a:srgbClr val="FF0000"/>
                </a:solidFill>
              </a:rPr>
              <a:t>riduzione dell’80% dei C alla baseline</a:t>
            </a:r>
          </a:p>
          <a:p>
            <a:pPr marL="0" indent="0">
              <a:buNone/>
            </a:pPr>
            <a:r>
              <a:rPr lang="it-IT" dirty="0" smtClean="0"/>
              <a:t>Nell’83% dei casi si raggiunge 80% o maggiore</a:t>
            </a:r>
          </a:p>
          <a:p>
            <a:pPr marL="0" indent="0">
              <a:buNone/>
            </a:pPr>
            <a:r>
              <a:rPr lang="it-IT" dirty="0" smtClean="0"/>
              <a:t>14.6: risposta «moderata»: 40/79%</a:t>
            </a:r>
          </a:p>
          <a:p>
            <a:pPr marL="0" indent="0">
              <a:buNone/>
            </a:pPr>
            <a:r>
              <a:rPr lang="it-IT" dirty="0" smtClean="0"/>
              <a:t>2.2%: risposta bassa :&lt; 40 %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Il trattamento ha risultati migliori se viene generalizzato ampiamente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935E7-013C-4CB4-9F45-52B2AB54FD6E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13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Unità Neuro-comportamentale del KKI (NBU)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9" y="1935163"/>
            <a:ext cx="6580942" cy="4389437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98801-72B6-480B-9561-7DC920803D68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696744" cy="476780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644030"/>
          </a:xfrm>
        </p:spPr>
        <p:txBody>
          <a:bodyPr/>
          <a:lstStyle/>
          <a:p>
            <a:r>
              <a:rPr lang="it-IT" sz="2800" dirty="0" smtClean="0"/>
              <a:t>Trattamento basato sull’analisi funzionale: tangibile, attenzione sociale, richiesta, da solo, gioco</a:t>
            </a:r>
            <a:br>
              <a:rPr lang="it-IT" sz="2800" dirty="0" smtClean="0"/>
            </a:br>
            <a:r>
              <a:rPr lang="it-IT" sz="2800" dirty="0" smtClean="0"/>
              <a:t> </a:t>
            </a:r>
            <a:r>
              <a:rPr lang="it-IT" sz="2000" dirty="0" smtClean="0"/>
              <a:t>(Identificazione delle Funzioni dei Comportamenti: Rinforzo Positivo e Negativo &gt;70%, Rinforzo Automatico 6.4%  )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r>
              <a:rPr lang="it-IT" dirty="0" smtClean="0"/>
              <a:t>Pz con Disabilità Intellettiva e/o Autismo con Severi Disturbi del Comportamento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sz="2000" dirty="0" smtClean="0"/>
              <a:t>pazienti ambulatoriali: Derby et al, 1992; </a:t>
            </a:r>
            <a:r>
              <a:rPr lang="it-IT" sz="2000" dirty="0" err="1" smtClean="0">
                <a:solidFill>
                  <a:srgbClr val="FF0000"/>
                </a:solidFill>
              </a:rPr>
              <a:t>Kurtz</a:t>
            </a:r>
            <a:r>
              <a:rPr lang="it-IT" sz="2000" dirty="0" smtClean="0"/>
              <a:t> et al, 2003</a:t>
            </a:r>
          </a:p>
          <a:p>
            <a:r>
              <a:rPr lang="it-IT" sz="2000" dirty="0" smtClean="0"/>
              <a:t>Programmi residenziali a lungo termine: </a:t>
            </a:r>
            <a:r>
              <a:rPr lang="it-IT" sz="2000" dirty="0" err="1" smtClean="0"/>
              <a:t>Iwata</a:t>
            </a:r>
            <a:r>
              <a:rPr lang="it-IT" sz="2000" dirty="0" smtClean="0"/>
              <a:t> et al,1994; </a:t>
            </a:r>
            <a:r>
              <a:rPr lang="it-IT" sz="2000" dirty="0" err="1" smtClean="0">
                <a:solidFill>
                  <a:srgbClr val="FF0000"/>
                </a:solidFill>
              </a:rPr>
              <a:t>Hagopian</a:t>
            </a:r>
            <a:r>
              <a:rPr lang="it-IT" sz="2000" dirty="0" smtClean="0"/>
              <a:t> et al, 1998</a:t>
            </a:r>
          </a:p>
          <a:p>
            <a:r>
              <a:rPr lang="it-IT" sz="2000" dirty="0" smtClean="0"/>
              <a:t>Programmi residenziali a breve termine: </a:t>
            </a:r>
            <a:r>
              <a:rPr lang="it-IT" sz="2000" dirty="0" err="1" smtClean="0"/>
              <a:t>Asmus</a:t>
            </a:r>
            <a:r>
              <a:rPr lang="it-IT" sz="2000" dirty="0" smtClean="0"/>
              <a:t> et al, 2004</a:t>
            </a:r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7587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3"/>
            <a:ext cx="7128791" cy="4767808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Severe </a:t>
            </a:r>
            <a:r>
              <a:rPr lang="it-IT" dirty="0" err="1" smtClean="0"/>
              <a:t>Behavioral</a:t>
            </a:r>
            <a:r>
              <a:rPr lang="it-IT" dirty="0" smtClean="0"/>
              <a:t> </a:t>
            </a:r>
            <a:r>
              <a:rPr lang="it-IT" dirty="0" err="1" smtClean="0"/>
              <a:t>Dysfunction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AUTOLESIONISMO, AGGRESSIVITÀ, COMPORTAMENTI DISTRUTTIVI</a:t>
            </a:r>
          </a:p>
          <a:p>
            <a:r>
              <a:rPr lang="it-IT" sz="2000" dirty="0" smtClean="0"/>
              <a:t>Impatto significativo sulla salute, sul funzionamento, sulla famiglia</a:t>
            </a:r>
          </a:p>
          <a:p>
            <a:endParaRPr lang="it-IT" sz="2000" dirty="0" smtClean="0"/>
          </a:p>
          <a:p>
            <a:r>
              <a:rPr lang="it-IT" sz="2000" dirty="0" smtClean="0"/>
              <a:t>La «severità» si è manifestata con:</a:t>
            </a:r>
          </a:p>
          <a:p>
            <a:r>
              <a:rPr lang="it-IT" sz="2000" dirty="0" smtClean="0"/>
              <a:t>-accessi in emergenza</a:t>
            </a:r>
          </a:p>
          <a:p>
            <a:r>
              <a:rPr lang="it-IT" sz="2000" dirty="0" smtClean="0"/>
              <a:t>-ricoveri in ambiente psichiatrico</a:t>
            </a:r>
          </a:p>
          <a:p>
            <a:r>
              <a:rPr lang="it-IT" sz="2000" dirty="0" smtClean="0"/>
              <a:t>-insuccesso di trattamenti (comportamentali e farmacologici) </a:t>
            </a:r>
            <a:r>
              <a:rPr lang="it-IT" sz="2000" dirty="0" err="1" smtClean="0"/>
              <a:t>appropiati</a:t>
            </a:r>
            <a:endParaRPr lang="it-IT" sz="2000" dirty="0" smtClean="0"/>
          </a:p>
          <a:p>
            <a:r>
              <a:rPr lang="it-IT" sz="2000" dirty="0" smtClean="0"/>
              <a:t>-auto-</a:t>
            </a:r>
            <a:r>
              <a:rPr lang="it-IT" sz="2000" dirty="0" err="1" smtClean="0"/>
              <a:t>lesionismo</a:t>
            </a:r>
            <a:endParaRPr lang="it-IT" sz="2000" dirty="0" smtClean="0"/>
          </a:p>
          <a:p>
            <a:r>
              <a:rPr lang="it-IT" sz="2000" dirty="0" smtClean="0"/>
              <a:t>-uso di protezioni</a:t>
            </a:r>
          </a:p>
          <a:p>
            <a:r>
              <a:rPr lang="it-IT" sz="2000" dirty="0" smtClean="0"/>
              <a:t>-necessità di procedure restrittive</a:t>
            </a:r>
          </a:p>
          <a:p>
            <a:r>
              <a:rPr lang="it-IT" sz="2000" dirty="0" smtClean="0"/>
              <a:t>-dimissione da più comunità</a:t>
            </a:r>
          </a:p>
          <a:p>
            <a:endParaRPr lang="it-IT" sz="2000" dirty="0" smtClean="0"/>
          </a:p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6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8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Processo di 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 algn="just"/>
            <a:r>
              <a:rPr lang="it-IT" sz="2000" b="1" dirty="0" smtClean="0"/>
              <a:t>Modulo di richiesta </a:t>
            </a:r>
            <a:r>
              <a:rPr lang="it-IT" sz="2000" dirty="0" smtClean="0"/>
              <a:t>valutato da </a:t>
            </a:r>
            <a:r>
              <a:rPr lang="it-IT" sz="2000" dirty="0" smtClean="0">
                <a:solidFill>
                  <a:srgbClr val="FF0000"/>
                </a:solidFill>
              </a:rPr>
              <a:t>Operatore Sociale, Analista del Comportamento, Infermiera </a:t>
            </a:r>
            <a:r>
              <a:rPr lang="it-IT" sz="2000" dirty="0" smtClean="0"/>
              <a:t>(nurse </a:t>
            </a:r>
            <a:r>
              <a:rPr lang="it-IT" sz="2000" dirty="0" err="1" smtClean="0"/>
              <a:t>pratitioner</a:t>
            </a:r>
            <a:r>
              <a:rPr lang="it-IT" sz="2000" dirty="0" smtClean="0"/>
              <a:t>, con consulente neurologo/neuropsichiatra): </a:t>
            </a:r>
            <a:r>
              <a:rPr lang="it-IT" sz="2000" u="sng" dirty="0" smtClean="0"/>
              <a:t>vengono esclusi i pazienti senza progetto </a:t>
            </a:r>
            <a:r>
              <a:rPr lang="it-IT" sz="2000" dirty="0" smtClean="0"/>
              <a:t> (ad esempio se non è ancora stato individuato un luogo di vita dopo il trattamento) </a:t>
            </a:r>
            <a:r>
              <a:rPr lang="it-IT" sz="2000" u="sng" dirty="0" smtClean="0"/>
              <a:t>o con problematiche mediche importanti</a:t>
            </a:r>
            <a:r>
              <a:rPr lang="it-IT" sz="2000" dirty="0" smtClean="0"/>
              <a:t> (ad esempio PEG) </a:t>
            </a:r>
            <a:r>
              <a:rPr lang="it-IT" sz="2000" u="sng" dirty="0" smtClean="0"/>
              <a:t>o in fasi di acuzie</a:t>
            </a:r>
          </a:p>
          <a:p>
            <a:pPr algn="just"/>
            <a:endParaRPr lang="it-IT" sz="2000" u="sng" dirty="0"/>
          </a:p>
          <a:p>
            <a:pPr algn="just"/>
            <a:endParaRPr lang="it-IT" sz="2000" u="sng" dirty="0" smtClean="0"/>
          </a:p>
          <a:p>
            <a:pPr algn="just"/>
            <a:endParaRPr lang="it-IT" sz="2000" u="sng" dirty="0"/>
          </a:p>
          <a:p>
            <a:pPr algn="just"/>
            <a:r>
              <a:rPr lang="it-IT" sz="2000" dirty="0" smtClean="0"/>
              <a:t>Programmazione di visite ed esami mancanti</a:t>
            </a:r>
          </a:p>
          <a:p>
            <a:pPr algn="just"/>
            <a:endParaRPr lang="it-IT" u="sng" dirty="0"/>
          </a:p>
          <a:p>
            <a:pPr algn="just"/>
            <a:endParaRPr lang="it-IT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7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681417" y="4725144"/>
            <a:ext cx="484632" cy="9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11824"/>
          </a:xfrm>
        </p:spPr>
        <p:txBody>
          <a:bodyPr/>
          <a:lstStyle/>
          <a:p>
            <a:r>
              <a:rPr lang="it-IT" dirty="0" smtClean="0"/>
              <a:t>MEETING DELL’INTERO STAFF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Inserimento in LISTA DI ATTESA (livello intellettivo, età, sesso, aspetto fisico, comportamenti, «pericolosità», presenza di problemi del sonno, livello di accudimento infermieristico, </a:t>
            </a:r>
            <a:r>
              <a:rPr lang="it-IT" dirty="0" err="1" smtClean="0"/>
              <a:t>etc</a:t>
            </a:r>
            <a:r>
              <a:rPr lang="it-IT" dirty="0" smtClean="0"/>
              <a:t>) per ingresso in NBU oppure in programma ambulatoriale (IOS: Intensive </a:t>
            </a:r>
            <a:r>
              <a:rPr lang="it-IT" dirty="0" err="1" smtClean="0"/>
              <a:t>Outpatient</a:t>
            </a:r>
            <a:r>
              <a:rPr lang="it-IT" dirty="0" smtClean="0"/>
              <a:t> Service)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8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2987824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3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APPROCCIO INTEGRATO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312368"/>
          </a:xfrm>
        </p:spPr>
        <p:txBody>
          <a:bodyPr/>
          <a:lstStyle/>
          <a:p>
            <a:r>
              <a:rPr lang="it-IT" dirty="0" err="1" smtClean="0"/>
              <a:t>Applied</a:t>
            </a:r>
            <a:r>
              <a:rPr lang="it-IT" dirty="0" smtClean="0"/>
              <a:t> </a:t>
            </a:r>
            <a:r>
              <a:rPr lang="it-IT" dirty="0" err="1" smtClean="0"/>
              <a:t>Behavior</a:t>
            </a:r>
            <a:r>
              <a:rPr lang="it-IT" dirty="0" smtClean="0"/>
              <a:t> Analysis</a:t>
            </a:r>
          </a:p>
          <a:p>
            <a:r>
              <a:rPr lang="it-IT" dirty="0" smtClean="0"/>
              <a:t>Intervento Farmacologico</a:t>
            </a:r>
          </a:p>
          <a:p>
            <a:r>
              <a:rPr lang="it-IT" dirty="0" smtClean="0"/>
              <a:t>Protezioni</a:t>
            </a:r>
          </a:p>
          <a:p>
            <a:r>
              <a:rPr lang="it-IT" dirty="0" smtClean="0"/>
              <a:t>Trattamento delle Condizioni </a:t>
            </a:r>
            <a:r>
              <a:rPr lang="it-IT" dirty="0"/>
              <a:t>M</a:t>
            </a:r>
            <a:r>
              <a:rPr lang="it-IT" dirty="0" smtClean="0"/>
              <a:t>ediche Associate </a:t>
            </a:r>
          </a:p>
          <a:p>
            <a:r>
              <a:rPr lang="it-IT" dirty="0" smtClean="0"/>
              <a:t>Identificazioni dei Supporti </a:t>
            </a:r>
            <a:r>
              <a:rPr lang="it-IT" dirty="0"/>
              <a:t>S</a:t>
            </a:r>
            <a:r>
              <a:rPr lang="it-IT" dirty="0" smtClean="0"/>
              <a:t>ociali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3AE99-BBE0-4F72-A8B1-5E698B6DA48C}" type="slidenum">
              <a:rPr lang="it-IT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9</a:t>
            </a:fld>
            <a:endParaRPr lang="it-IT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506</Words>
  <Application>Microsoft Office PowerPoint</Application>
  <PresentationFormat>Presentazione su schermo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Equinozio</vt:lpstr>
      <vt:lpstr>Presentazione standard di PowerPoint</vt:lpstr>
      <vt:lpstr>Unità Neuro-comportamentale del KKI (NBU)</vt:lpstr>
      <vt:lpstr>Presentazione standard di PowerPoint</vt:lpstr>
      <vt:lpstr>Trattamento basato sull’analisi funzionale: tangibile, attenzione sociale, richiesta, da solo, gioco  (Identificazione delle Funzioni dei Comportamenti: Rinforzo Positivo e Negativo &gt;70%, Rinforzo Automatico 6.4%  )</vt:lpstr>
      <vt:lpstr>Presentazione standard di PowerPoint</vt:lpstr>
      <vt:lpstr>Severe Behavioral Dysfunction</vt:lpstr>
      <vt:lpstr>Processo di valutazione</vt:lpstr>
      <vt:lpstr>Presentazione standard di PowerPoint</vt:lpstr>
      <vt:lpstr>APPROCCIO INTEGRATO</vt:lpstr>
      <vt:lpstr>Presentazione standard di PowerPoint</vt:lpstr>
      <vt:lpstr>Presentazione standard di PowerPoint</vt:lpstr>
      <vt:lpstr>Presentazione standard di PowerPoint</vt:lpstr>
      <vt:lpstr>OUTCOMES DEL TRATTAMENTO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16</cp:revision>
  <dcterms:created xsi:type="dcterms:W3CDTF">2017-10-13T12:52:03Z</dcterms:created>
  <dcterms:modified xsi:type="dcterms:W3CDTF">2017-10-13T15:48:55Z</dcterms:modified>
</cp:coreProperties>
</file>