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1"/>
  </p:notesMasterIdLst>
  <p:sldIdLst>
    <p:sldId id="256" r:id="rId2"/>
    <p:sldId id="302" r:id="rId3"/>
    <p:sldId id="282" r:id="rId4"/>
    <p:sldId id="284" r:id="rId5"/>
    <p:sldId id="285" r:id="rId6"/>
    <p:sldId id="287" r:id="rId7"/>
    <p:sldId id="264" r:id="rId8"/>
    <p:sldId id="277" r:id="rId9"/>
    <p:sldId id="278" r:id="rId10"/>
    <p:sldId id="257" r:id="rId11"/>
    <p:sldId id="275" r:id="rId12"/>
    <p:sldId id="261" r:id="rId13"/>
    <p:sldId id="303" r:id="rId14"/>
    <p:sldId id="274" r:id="rId15"/>
    <p:sldId id="265" r:id="rId16"/>
    <p:sldId id="304" r:id="rId17"/>
    <p:sldId id="262" r:id="rId18"/>
    <p:sldId id="305" r:id="rId19"/>
    <p:sldId id="263" r:id="rId20"/>
    <p:sldId id="266" r:id="rId21"/>
    <p:sldId id="288" r:id="rId22"/>
    <p:sldId id="292" r:id="rId23"/>
    <p:sldId id="293" r:id="rId24"/>
    <p:sldId id="289" r:id="rId25"/>
    <p:sldId id="294" r:id="rId26"/>
    <p:sldId id="290" r:id="rId27"/>
    <p:sldId id="295" r:id="rId28"/>
    <p:sldId id="296" r:id="rId29"/>
    <p:sldId id="306" r:id="rId30"/>
    <p:sldId id="269" r:id="rId31"/>
    <p:sldId id="270" r:id="rId32"/>
    <p:sldId id="271" r:id="rId33"/>
    <p:sldId id="297" r:id="rId34"/>
    <p:sldId id="272" r:id="rId35"/>
    <p:sldId id="273" r:id="rId36"/>
    <p:sldId id="298" r:id="rId37"/>
    <p:sldId id="299" r:id="rId38"/>
    <p:sldId id="300" r:id="rId39"/>
    <p:sldId id="301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84F0939-6751-4E64-BA3B-D080B501C739}">
          <p14:sldIdLst>
            <p14:sldId id="256"/>
          </p14:sldIdLst>
        </p14:section>
        <p14:section name="Sezione senza titolo" id="{A9307109-D813-4684-9DED-F0E0E25FB3E8}">
          <p14:sldIdLst>
            <p14:sldId id="302"/>
            <p14:sldId id="282"/>
            <p14:sldId id="284"/>
            <p14:sldId id="285"/>
            <p14:sldId id="287"/>
            <p14:sldId id="264"/>
            <p14:sldId id="277"/>
            <p14:sldId id="278"/>
            <p14:sldId id="257"/>
            <p14:sldId id="275"/>
            <p14:sldId id="261"/>
            <p14:sldId id="303"/>
            <p14:sldId id="274"/>
            <p14:sldId id="265"/>
            <p14:sldId id="304"/>
            <p14:sldId id="262"/>
            <p14:sldId id="305"/>
            <p14:sldId id="263"/>
            <p14:sldId id="266"/>
            <p14:sldId id="288"/>
            <p14:sldId id="292"/>
            <p14:sldId id="293"/>
            <p14:sldId id="289"/>
            <p14:sldId id="294"/>
            <p14:sldId id="290"/>
            <p14:sldId id="295"/>
            <p14:sldId id="296"/>
            <p14:sldId id="306"/>
            <p14:sldId id="269"/>
            <p14:sldId id="270"/>
            <p14:sldId id="271"/>
            <p14:sldId id="297"/>
            <p14:sldId id="272"/>
            <p14:sldId id="273"/>
            <p14:sldId id="298"/>
            <p14:sldId id="299"/>
            <p14:sldId id="300"/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109"/>
    <a:srgbClr val="FAF24C"/>
    <a:srgbClr val="F6DA0A"/>
    <a:srgbClr val="E78712"/>
    <a:srgbClr val="F2C008"/>
    <a:srgbClr val="F0F038"/>
    <a:srgbClr val="719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62535-0372-432C-BCE4-F14FCEBE71CA}" type="datetimeFigureOut">
              <a:rPr lang="it-IT" smtClean="0"/>
              <a:t>13/05/2015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DBBF3-FF13-440C-AEFF-4147F5992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9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548642" y="1385046"/>
            <a:ext cx="2926215" cy="339233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Musica </a:t>
            </a:r>
            <a:br>
              <a:rPr lang="it-IT" dirty="0" smtClean="0"/>
            </a:br>
            <a:r>
              <a:rPr lang="it-IT" dirty="0" smtClean="0"/>
              <a:t>e </a:t>
            </a:r>
            <a:br>
              <a:rPr lang="it-IT" dirty="0" smtClean="0"/>
            </a:br>
            <a:r>
              <a:rPr lang="it-IT" dirty="0" smtClean="0"/>
              <a:t>Autismo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89213" y="4777380"/>
            <a:ext cx="8915399" cy="346164"/>
          </a:xfrm>
        </p:spPr>
        <p:txBody>
          <a:bodyPr>
            <a:normAutofit lnSpcReduction="10000"/>
          </a:bodyPr>
          <a:lstStyle/>
          <a:p>
            <a:pPr algn="r"/>
            <a:r>
              <a:rPr lang="it-IT" dirty="0" smtClean="0"/>
              <a:t>Giovanna Artale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878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Musica come «</a:t>
            </a:r>
            <a:r>
              <a:rPr lang="it-IT" dirty="0" smtClean="0"/>
              <a:t>universo umanamente organizzato» dei </a:t>
            </a:r>
            <a:r>
              <a:rPr lang="it-IT" dirty="0"/>
              <a:t>suoni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 prima istanza la musica è un insieme riconoscibile di </a:t>
            </a:r>
            <a:r>
              <a:rPr lang="it-IT" sz="2400" b="1" dirty="0" smtClean="0"/>
              <a:t>strutture</a:t>
            </a:r>
            <a:r>
              <a:rPr lang="it-IT" sz="2400" dirty="0" smtClean="0"/>
              <a:t> che permettono di </a:t>
            </a:r>
          </a:p>
          <a:p>
            <a:pPr lvl="1"/>
            <a:r>
              <a:rPr lang="it-IT" sz="2200" dirty="0" smtClean="0"/>
              <a:t>comunicare (linguaggio), </a:t>
            </a:r>
          </a:p>
          <a:p>
            <a:pPr lvl="1"/>
            <a:r>
              <a:rPr lang="it-IT" sz="2200" dirty="0" smtClean="0"/>
              <a:t>evocare (ricordo), </a:t>
            </a:r>
          </a:p>
          <a:p>
            <a:pPr lvl="1"/>
            <a:r>
              <a:rPr lang="it-IT" sz="2200" dirty="0" smtClean="0"/>
              <a:t>interagire (essere con l’altro)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6587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Come comunica la musica…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85299" y="1625600"/>
            <a:ext cx="10328955" cy="476068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>
                <a:sym typeface="Wingdings" panose="05000000000000000000" pitchFamily="2" charset="2"/>
              </a:rPr>
              <a:t>Il suono (ed i suoi elementi) sono percepiti </a:t>
            </a:r>
            <a:r>
              <a:rPr lang="it-IT" sz="2400" b="1" dirty="0" smtClean="0">
                <a:sym typeface="Wingdings" panose="05000000000000000000" pitchFamily="2" charset="2"/>
              </a:rPr>
              <a:t>sin dalla </a:t>
            </a:r>
            <a:r>
              <a:rPr lang="it-IT" sz="2400" b="1" dirty="0" smtClean="0">
                <a:sym typeface="Wingdings" panose="05000000000000000000" pitchFamily="2" charset="2"/>
              </a:rPr>
              <a:t>vita intrauterina</a:t>
            </a:r>
            <a:r>
              <a:rPr lang="it-IT" sz="2400" dirty="0" smtClean="0">
                <a:sym typeface="Wingdings" panose="05000000000000000000" pitchFamily="2" charset="2"/>
              </a:rPr>
              <a:t>. Le </a:t>
            </a:r>
            <a:r>
              <a:rPr lang="it-IT" sz="2400" dirty="0" smtClean="0">
                <a:sym typeface="Wingdings" panose="05000000000000000000" pitchFamily="2" charset="2"/>
              </a:rPr>
              <a:t>prime </a:t>
            </a:r>
            <a:r>
              <a:rPr lang="it-IT" sz="2400" dirty="0" smtClean="0">
                <a:sym typeface="Wingdings" panose="05000000000000000000" pitchFamily="2" charset="2"/>
              </a:rPr>
              <a:t>esperienze sonore </a:t>
            </a:r>
            <a:r>
              <a:rPr lang="it-IT" sz="2400" dirty="0" smtClean="0">
                <a:sym typeface="Wingdings" panose="05000000000000000000" pitchFamily="2" charset="2"/>
              </a:rPr>
              <a:t>sono infatti: </a:t>
            </a:r>
            <a:endParaRPr lang="it-IT" sz="2400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</a:pPr>
            <a:r>
              <a:rPr lang="it-IT" sz="2000" dirty="0" smtClean="0">
                <a:sym typeface="Wingdings" panose="05000000000000000000" pitchFamily="2" charset="2"/>
              </a:rPr>
              <a:t>Il ritmo del </a:t>
            </a:r>
            <a:r>
              <a:rPr lang="it-IT" sz="2000" b="1" dirty="0" smtClean="0">
                <a:sym typeface="Wingdings" panose="05000000000000000000" pitchFamily="2" charset="2"/>
              </a:rPr>
              <a:t>battito </a:t>
            </a:r>
            <a:r>
              <a:rPr lang="it-IT" sz="2000" b="1" dirty="0" smtClean="0">
                <a:sym typeface="Wingdings" panose="05000000000000000000" pitchFamily="2" charset="2"/>
              </a:rPr>
              <a:t>cardiaco </a:t>
            </a:r>
            <a:r>
              <a:rPr lang="it-IT" sz="2000" dirty="0" smtClean="0">
                <a:sym typeface="Wingdings" panose="05000000000000000000" pitchFamily="2" charset="2"/>
              </a:rPr>
              <a:t>della madre e le sue variazioni (dovute agli stati emotivi e fisiologici) accelerazioni, rallentamenti…</a:t>
            </a:r>
            <a:endParaRPr lang="it-IT" sz="2000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</a:pPr>
            <a:r>
              <a:rPr lang="it-IT" sz="2000" dirty="0" smtClean="0">
                <a:sym typeface="Wingdings" panose="05000000000000000000" pitchFamily="2" charset="2"/>
              </a:rPr>
              <a:t>Le </a:t>
            </a:r>
            <a:r>
              <a:rPr lang="it-IT" sz="2000" b="1" dirty="0" smtClean="0">
                <a:sym typeface="Wingdings" panose="05000000000000000000" pitchFamily="2" charset="2"/>
              </a:rPr>
              <a:t>intonazioni </a:t>
            </a:r>
            <a:r>
              <a:rPr lang="it-IT" sz="2000" b="1" dirty="0" smtClean="0">
                <a:sym typeface="Wingdings" panose="05000000000000000000" pitchFamily="2" charset="2"/>
              </a:rPr>
              <a:t>della </a:t>
            </a:r>
            <a:r>
              <a:rPr lang="it-IT" sz="2000" b="1" dirty="0" smtClean="0">
                <a:sym typeface="Wingdings" panose="05000000000000000000" pitchFamily="2" charset="2"/>
              </a:rPr>
              <a:t>voce materna </a:t>
            </a:r>
            <a:r>
              <a:rPr lang="it-IT" sz="2000" b="1" dirty="0" smtClean="0">
                <a:sym typeface="Wingdings" panose="05000000000000000000" pitchFamily="2" charset="2"/>
              </a:rPr>
              <a:t> </a:t>
            </a:r>
            <a:r>
              <a:rPr lang="it-IT" sz="2000" dirty="0" smtClean="0">
                <a:sym typeface="Wingdings" panose="05000000000000000000" pitchFamily="2" charset="2"/>
              </a:rPr>
              <a:t>che sono caratterizzate da specificità (</a:t>
            </a:r>
            <a:r>
              <a:rPr lang="it-IT" sz="2000" dirty="0" smtClean="0">
                <a:sym typeface="Wingdings" panose="05000000000000000000" pitchFamily="2" charset="2"/>
              </a:rPr>
              <a:t>timbro</a:t>
            </a:r>
            <a:r>
              <a:rPr lang="it-IT" sz="2000" dirty="0">
                <a:sym typeface="Wingdings" panose="05000000000000000000" pitchFamily="2" charset="2"/>
              </a:rPr>
              <a:t>, altezze e ritmo) </a:t>
            </a:r>
            <a:r>
              <a:rPr lang="it-IT" sz="2000" dirty="0" smtClean="0">
                <a:sym typeface="Wingdings" panose="05000000000000000000" pitchFamily="2" charset="2"/>
              </a:rPr>
              <a:t>riconoscibili </a:t>
            </a:r>
            <a:r>
              <a:rPr lang="it-IT" sz="2000" dirty="0" smtClean="0">
                <a:sym typeface="Wingdings" panose="05000000000000000000" pitchFamily="2" charset="2"/>
              </a:rPr>
              <a:t>dal bambino </a:t>
            </a:r>
            <a:r>
              <a:rPr lang="it-IT" sz="2000" dirty="0" smtClean="0">
                <a:sym typeface="Wingdings" panose="05000000000000000000" pitchFamily="2" charset="2"/>
              </a:rPr>
              <a:t>già a </a:t>
            </a:r>
            <a:r>
              <a:rPr lang="it-IT" sz="2000" dirty="0" smtClean="0">
                <a:sym typeface="Wingdings" panose="05000000000000000000" pitchFamily="2" charset="2"/>
              </a:rPr>
              <a:t>poche settimane di </a:t>
            </a:r>
            <a:r>
              <a:rPr lang="it-IT" sz="2000" dirty="0" smtClean="0">
                <a:sym typeface="Wingdings" panose="05000000000000000000" pitchFamily="2" charset="2"/>
              </a:rPr>
              <a:t>vita</a:t>
            </a:r>
          </a:p>
          <a:p>
            <a:pPr lvl="1">
              <a:lnSpc>
                <a:spcPct val="150000"/>
              </a:lnSpc>
            </a:pPr>
            <a:r>
              <a:rPr lang="it-IT" sz="2000" dirty="0" smtClean="0">
                <a:sym typeface="Wingdings" panose="05000000000000000000" pitchFamily="2" charset="2"/>
              </a:rPr>
              <a:t>I </a:t>
            </a:r>
            <a:r>
              <a:rPr lang="it-IT" sz="2000" b="1" dirty="0" smtClean="0">
                <a:sym typeface="Wingdings" panose="05000000000000000000" pitchFamily="2" charset="2"/>
              </a:rPr>
              <a:t>rumori del corpo</a:t>
            </a:r>
            <a:r>
              <a:rPr lang="it-IT" sz="2000" dirty="0" smtClean="0">
                <a:sym typeface="Wingdings" panose="05000000000000000000" pitchFamily="2" charset="2"/>
              </a:rPr>
              <a:t> della </a:t>
            </a:r>
            <a:r>
              <a:rPr lang="it-IT" sz="2000" b="1" dirty="0" smtClean="0">
                <a:sym typeface="Wingdings" panose="05000000000000000000" pitchFamily="2" charset="2"/>
              </a:rPr>
              <a:t>mamma</a:t>
            </a:r>
            <a:r>
              <a:rPr lang="it-IT" sz="2000" dirty="0" smtClean="0">
                <a:sym typeface="Wingdings" panose="05000000000000000000" pitchFamily="2" charset="2"/>
              </a:rPr>
              <a:t>…</a:t>
            </a:r>
            <a:endParaRPr lang="it-IT" sz="2000" dirty="0" smtClean="0"/>
          </a:p>
          <a:p>
            <a:pPr>
              <a:lnSpc>
                <a:spcPct val="150000"/>
              </a:lnSpc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7753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suono </a:t>
            </a:r>
            <a:r>
              <a:rPr lang="it-IT" dirty="0"/>
              <a:t>è un’esperienza di contatto </a:t>
            </a:r>
            <a:r>
              <a:rPr lang="it-IT" dirty="0" smtClean="0"/>
              <a:t>primario: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70400"/>
          </a:xfrm>
        </p:spPr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r>
              <a:rPr lang="it-IT" sz="2400" dirty="0"/>
              <a:t>L</a:t>
            </a:r>
            <a:r>
              <a:rPr lang="it-IT" sz="2400" dirty="0" smtClean="0"/>
              <a:t>’utero </a:t>
            </a:r>
            <a:r>
              <a:rPr lang="it-IT" sz="2400" dirty="0"/>
              <a:t>è un luogo </a:t>
            </a:r>
            <a:r>
              <a:rPr lang="it-IT" sz="2400" dirty="0" smtClean="0"/>
              <a:t>sonoro in cui </a:t>
            </a:r>
            <a:r>
              <a:rPr lang="it-IT" sz="2400" dirty="0"/>
              <a:t>il feto matura la propria capacità di udire, di interagire e di rispondere</a:t>
            </a:r>
            <a:r>
              <a:rPr lang="it-IT" sz="2400" dirty="0" smtClean="0"/>
              <a:t>.</a:t>
            </a:r>
          </a:p>
          <a:p>
            <a:pPr marL="0" lvl="1" indent="0">
              <a:buNone/>
            </a:pP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>Il feto sente prima per via </a:t>
            </a:r>
            <a:r>
              <a:rPr lang="it-IT" sz="2400" b="1" dirty="0"/>
              <a:t>tattile</a:t>
            </a:r>
            <a:r>
              <a:rPr lang="it-IT" sz="2400" dirty="0"/>
              <a:t>, attraverso i pori della </a:t>
            </a:r>
            <a:r>
              <a:rPr lang="it-IT" sz="2400" dirty="0" smtClean="0"/>
              <a:t>pelle.</a:t>
            </a:r>
          </a:p>
          <a:p>
            <a:pPr marL="0" lvl="1" indent="0">
              <a:buNone/>
            </a:pPr>
            <a:r>
              <a:rPr lang="it-IT" sz="2400" dirty="0" smtClean="0"/>
              <a:t>Poi </a:t>
            </a:r>
            <a:r>
              <a:rPr lang="it-IT" sz="2400" dirty="0"/>
              <a:t>dal </a:t>
            </a:r>
            <a:r>
              <a:rPr lang="it-IT" sz="2400" u="sng" dirty="0"/>
              <a:t>6° mese di gestazione </a:t>
            </a:r>
            <a:r>
              <a:rPr lang="it-IT" sz="2400" dirty="0"/>
              <a:t>anche per via uditiva. Infatti, l’apparato uditivo completa la sua maturazione tra il 2° ed il 5° mese di </a:t>
            </a:r>
            <a:r>
              <a:rPr lang="it-IT" sz="2400" dirty="0" smtClean="0"/>
              <a:t>gravidanza.</a:t>
            </a:r>
          </a:p>
          <a:p>
            <a:pPr marL="0" lvl="1" indent="0">
              <a:buNone/>
            </a:pPr>
            <a:r>
              <a:rPr lang="it-IT" sz="2400" dirty="0" smtClean="0"/>
              <a:t>Dopo </a:t>
            </a:r>
            <a:r>
              <a:rPr lang="it-IT" sz="2400" dirty="0"/>
              <a:t>il 6° mese il feto ha la capacità di </a:t>
            </a:r>
            <a:r>
              <a:rPr lang="it-IT" sz="2400" b="1" dirty="0"/>
              <a:t>ascoltare </a:t>
            </a:r>
            <a:r>
              <a:rPr lang="it-IT" sz="2400" b="1" dirty="0" smtClean="0"/>
              <a:t>e percepire </a:t>
            </a:r>
            <a:r>
              <a:rPr lang="it-IT" sz="2400" b="1" dirty="0"/>
              <a:t>sia i suoni interni </a:t>
            </a:r>
            <a:r>
              <a:rPr lang="it-IT" sz="2400" dirty="0"/>
              <a:t>del corpo materno, che i suoni </a:t>
            </a:r>
            <a:r>
              <a:rPr lang="it-IT" sz="2400" b="1" dirty="0"/>
              <a:t>esterni</a:t>
            </a:r>
            <a:r>
              <a:rPr lang="it-IT" sz="2400" dirty="0"/>
              <a:t> dell’ambiente circostante</a:t>
            </a:r>
            <a:r>
              <a:rPr lang="it-IT" sz="2400" dirty="0" smtClean="0"/>
              <a:t>.</a:t>
            </a:r>
          </a:p>
          <a:p>
            <a:pPr marL="0" lvl="1" indent="0">
              <a:buNone/>
            </a:pPr>
            <a:r>
              <a:rPr lang="it-IT" sz="2400" dirty="0"/>
              <a:t>Questo importante progresso innesca una </a:t>
            </a:r>
            <a:r>
              <a:rPr lang="it-IT" sz="2400" b="1" dirty="0"/>
              <a:t>riorganizzazione della corteccia uditiva fetale</a:t>
            </a:r>
            <a:r>
              <a:rPr lang="it-IT" sz="2400" dirty="0"/>
              <a:t> e lo </a:t>
            </a:r>
            <a:r>
              <a:rPr lang="it-IT" sz="2400" b="1" dirty="0"/>
              <a:t>sviluppo del sistema nervoso</a:t>
            </a:r>
            <a:r>
              <a:rPr lang="it-IT" sz="2400" dirty="0"/>
              <a:t>.</a:t>
            </a:r>
          </a:p>
          <a:p>
            <a:pPr marL="0" lvl="1" indent="0">
              <a:buNone/>
            </a:pPr>
            <a:endParaRPr lang="it-IT" sz="2400" dirty="0" smtClean="0"/>
          </a:p>
          <a:p>
            <a:pPr lvl="1"/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78007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suono </a:t>
            </a:r>
            <a:r>
              <a:rPr lang="it-IT" dirty="0"/>
              <a:t>è un’esperienza di contatto </a:t>
            </a:r>
            <a:r>
              <a:rPr lang="it-IT" dirty="0" smtClean="0"/>
              <a:t>primario: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78743" y="2133600"/>
            <a:ext cx="9913257" cy="4252686"/>
          </a:xfrm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r>
              <a:rPr lang="it-IT" sz="2400" dirty="0" smtClean="0"/>
              <a:t>Evoca (percezioni, sensazioni</a:t>
            </a:r>
            <a:r>
              <a:rPr lang="it-IT" sz="2400" dirty="0" smtClean="0"/>
              <a:t>, memorie, emozioni, </a:t>
            </a:r>
            <a:r>
              <a:rPr lang="it-IT" sz="2400" dirty="0" smtClean="0"/>
              <a:t>eventi…)</a:t>
            </a:r>
            <a:endParaRPr lang="it-IT" sz="2400" dirty="0" smtClean="0"/>
          </a:p>
          <a:p>
            <a:pPr lvl="1">
              <a:lnSpc>
                <a:spcPct val="200000"/>
              </a:lnSpc>
            </a:pPr>
            <a:r>
              <a:rPr lang="it-IT" sz="2400" dirty="0" smtClean="0"/>
              <a:t>Facilita l’attivazione e la coordinazione motoria, </a:t>
            </a:r>
            <a:endParaRPr lang="it-IT" sz="2400" dirty="0" smtClean="0"/>
          </a:p>
          <a:p>
            <a:pPr lvl="1">
              <a:lnSpc>
                <a:spcPct val="200000"/>
              </a:lnSpc>
            </a:pPr>
            <a:r>
              <a:rPr lang="it-IT" sz="2400" dirty="0" smtClean="0"/>
              <a:t>Organizza </a:t>
            </a:r>
            <a:r>
              <a:rPr lang="it-IT" sz="2400" dirty="0" smtClean="0"/>
              <a:t>il movimento e </a:t>
            </a:r>
            <a:r>
              <a:rPr lang="it-IT" sz="2400" dirty="0" smtClean="0"/>
              <a:t>l’interazione;</a:t>
            </a:r>
            <a:endParaRPr lang="it-IT" sz="2400" dirty="0" smtClean="0"/>
          </a:p>
          <a:p>
            <a:pPr lvl="1">
              <a:lnSpc>
                <a:spcPct val="200000"/>
              </a:lnSpc>
            </a:pPr>
            <a:r>
              <a:rPr lang="it-IT" sz="2400" dirty="0" smtClean="0"/>
              <a:t>Facilita il contatto e la </a:t>
            </a:r>
            <a:r>
              <a:rPr lang="it-IT" sz="2400" dirty="0" smtClean="0"/>
              <a:t>compartecipazione.</a:t>
            </a:r>
            <a:endParaRPr lang="it-IT" sz="2800" dirty="0" smtClean="0"/>
          </a:p>
          <a:p>
            <a:pPr lvl="1">
              <a:lnSpc>
                <a:spcPct val="200000"/>
              </a:lnSpc>
            </a:pPr>
            <a:endParaRPr lang="it-IT" sz="2400" dirty="0" smtClean="0"/>
          </a:p>
          <a:p>
            <a:pPr lvl="1">
              <a:lnSpc>
                <a:spcPct val="200000"/>
              </a:lnSpc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4183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2743" y="0"/>
            <a:ext cx="10929257" cy="115525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Musica </a:t>
            </a:r>
            <a:br>
              <a:rPr lang="it-IT" dirty="0" smtClean="0"/>
            </a:br>
            <a:r>
              <a:rPr lang="it-IT" dirty="0" smtClean="0"/>
              <a:t>Organizzazione che struttura - </a:t>
            </a:r>
            <a:r>
              <a:rPr lang="it-IT" dirty="0" smtClean="0"/>
              <a:t>S</a:t>
            </a:r>
            <a:r>
              <a:rPr lang="it-IT" dirty="0" smtClean="0"/>
              <a:t>truttura che organizza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32000" y="1385208"/>
            <a:ext cx="10160000" cy="5472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Il suono diventa </a:t>
            </a:r>
            <a:r>
              <a:rPr lang="it-IT" sz="2800" dirty="0" smtClean="0"/>
              <a:t>STRUTTURA/ORGANIZZAZIONE attraverso </a:t>
            </a:r>
            <a:r>
              <a:rPr lang="it-IT" sz="2800" dirty="0" smtClean="0"/>
              <a:t>specifici </a:t>
            </a:r>
            <a:r>
              <a:rPr lang="it-IT" sz="2800" b="1" dirty="0" smtClean="0"/>
              <a:t>elementi</a:t>
            </a:r>
            <a:r>
              <a:rPr lang="it-IT" sz="2800" dirty="0" smtClean="0"/>
              <a:t>:</a:t>
            </a:r>
          </a:p>
          <a:p>
            <a:pPr marL="457200" lvl="1" indent="0">
              <a:buNone/>
            </a:pPr>
            <a:r>
              <a:rPr lang="it-IT" sz="2400" b="1" dirty="0" smtClean="0">
                <a:solidFill>
                  <a:srgbClr val="F15109"/>
                </a:solidFill>
              </a:rPr>
              <a:t>Ritmo</a:t>
            </a:r>
            <a:r>
              <a:rPr lang="it-IT" sz="2400" dirty="0" smtClean="0">
                <a:solidFill>
                  <a:srgbClr val="F15109"/>
                </a:solidFill>
              </a:rPr>
              <a:t> </a:t>
            </a:r>
            <a:r>
              <a:rPr lang="it-IT" sz="2400" dirty="0" smtClean="0">
                <a:solidFill>
                  <a:srgbClr val="F15109"/>
                </a:solidFill>
                <a:sym typeface="Wingdings" panose="05000000000000000000" pitchFamily="2" charset="2"/>
              </a:rPr>
              <a:t> </a:t>
            </a:r>
            <a:r>
              <a:rPr lang="it-IT" sz="2400" b="1" dirty="0" smtClean="0">
                <a:solidFill>
                  <a:srgbClr val="F15109"/>
                </a:solidFill>
                <a:sym typeface="Wingdings" panose="05000000000000000000" pitchFamily="2" charset="2"/>
              </a:rPr>
              <a:t>tempo</a:t>
            </a:r>
            <a:r>
              <a:rPr lang="it-IT" sz="2400" dirty="0" smtClean="0">
                <a:solidFill>
                  <a:srgbClr val="F15109"/>
                </a:solidFill>
                <a:sym typeface="Wingdings" panose="05000000000000000000" pitchFamily="2" charset="2"/>
              </a:rPr>
              <a:t> </a:t>
            </a:r>
          </a:p>
          <a:p>
            <a:pPr lvl="2"/>
            <a:r>
              <a:rPr lang="it-IT" sz="2000" u="sng" dirty="0" smtClean="0">
                <a:sym typeface="Wingdings" panose="05000000000000000000" pitchFamily="2" charset="2"/>
              </a:rPr>
              <a:t>Scansioni</a:t>
            </a:r>
            <a:r>
              <a:rPr lang="it-IT" sz="2000" dirty="0" smtClean="0">
                <a:sym typeface="Wingdings" panose="05000000000000000000" pitchFamily="2" charset="2"/>
              </a:rPr>
              <a:t>  </a:t>
            </a:r>
            <a:r>
              <a:rPr lang="it-IT" sz="2000" dirty="0" smtClean="0">
                <a:sym typeface="Wingdings" panose="05000000000000000000" pitchFamily="2" charset="2"/>
              </a:rPr>
              <a:t>sequenza </a:t>
            </a:r>
            <a:r>
              <a:rPr lang="it-IT" sz="2000" dirty="0" smtClean="0">
                <a:sym typeface="Wingdings" panose="05000000000000000000" pitchFamily="2" charset="2"/>
              </a:rPr>
              <a:t>ordinata e riconoscibile di  </a:t>
            </a:r>
            <a:r>
              <a:rPr lang="it-IT" sz="2000" dirty="0">
                <a:sym typeface="Wingdings" panose="05000000000000000000" pitchFamily="2" charset="2"/>
              </a:rPr>
              <a:t>accenti </a:t>
            </a:r>
            <a:r>
              <a:rPr lang="it-IT" sz="2000" dirty="0" smtClean="0">
                <a:sym typeface="Wingdings" panose="05000000000000000000" pitchFamily="2" charset="2"/>
              </a:rPr>
              <a:t>forti/deboli </a:t>
            </a:r>
            <a:endParaRPr lang="it-IT" sz="2000" dirty="0" smtClean="0">
              <a:sym typeface="Wingdings" panose="05000000000000000000" pitchFamily="2" charset="2"/>
            </a:endParaRPr>
          </a:p>
          <a:p>
            <a:pPr lvl="2"/>
            <a:r>
              <a:rPr lang="it-IT" sz="2000" u="sng" dirty="0" smtClean="0">
                <a:sym typeface="Wingdings" panose="05000000000000000000" pitchFamily="2" charset="2"/>
              </a:rPr>
              <a:t>Durate</a:t>
            </a:r>
            <a:r>
              <a:rPr lang="it-IT" sz="2000" dirty="0" smtClean="0">
                <a:sym typeface="Wingdings" panose="05000000000000000000" pitchFamily="2" charset="2"/>
              </a:rPr>
              <a:t>  tempo che intercorre tra le successive scansioni (lento/veloce</a:t>
            </a:r>
            <a:r>
              <a:rPr lang="it-IT" sz="2000" dirty="0" smtClean="0">
                <a:sym typeface="Wingdings" panose="05000000000000000000" pitchFamily="2" charset="2"/>
              </a:rPr>
              <a:t>; accelerato/rallentato….);</a:t>
            </a:r>
            <a:endParaRPr lang="it-IT" sz="2000" dirty="0" smtClean="0"/>
          </a:p>
          <a:p>
            <a:pPr marL="457200" lvl="1" indent="0">
              <a:buNone/>
            </a:pPr>
            <a:r>
              <a:rPr lang="it-IT" sz="2400" b="1" dirty="0" smtClean="0">
                <a:solidFill>
                  <a:srgbClr val="F15109"/>
                </a:solidFill>
              </a:rPr>
              <a:t>Melodia</a:t>
            </a:r>
            <a:r>
              <a:rPr lang="it-IT" sz="2400" dirty="0" smtClean="0">
                <a:solidFill>
                  <a:srgbClr val="F15109"/>
                </a:solidFill>
              </a:rPr>
              <a:t> </a:t>
            </a:r>
            <a:r>
              <a:rPr lang="it-IT" sz="2400" dirty="0" smtClean="0">
                <a:solidFill>
                  <a:srgbClr val="F15109"/>
                </a:solidFill>
                <a:sym typeface="Wingdings" panose="05000000000000000000" pitchFamily="2" charset="2"/>
              </a:rPr>
              <a:t> </a:t>
            </a:r>
            <a:r>
              <a:rPr lang="it-IT" sz="2400" b="1" dirty="0" smtClean="0">
                <a:solidFill>
                  <a:srgbClr val="F15109"/>
                </a:solidFill>
                <a:sym typeface="Wingdings" panose="05000000000000000000" pitchFamily="2" charset="2"/>
              </a:rPr>
              <a:t>spazio</a:t>
            </a:r>
            <a:r>
              <a:rPr lang="it-IT" sz="2400" dirty="0" smtClean="0">
                <a:solidFill>
                  <a:srgbClr val="F15109"/>
                </a:solidFill>
                <a:sym typeface="Wingdings" panose="05000000000000000000" pitchFamily="2" charset="2"/>
              </a:rPr>
              <a:t> </a:t>
            </a:r>
          </a:p>
          <a:p>
            <a:pPr lvl="2"/>
            <a:r>
              <a:rPr lang="it-IT" sz="2000" dirty="0" smtClean="0">
                <a:sym typeface="Wingdings" panose="05000000000000000000" pitchFamily="2" charset="2"/>
              </a:rPr>
              <a:t>Sequenza ordinata e riconoscibile </a:t>
            </a:r>
            <a:r>
              <a:rPr lang="it-IT" sz="2000" dirty="0" smtClean="0">
                <a:sym typeface="Wingdings" panose="05000000000000000000" pitchFamily="2" charset="2"/>
              </a:rPr>
              <a:t>di </a:t>
            </a:r>
            <a:r>
              <a:rPr lang="it-IT" sz="2000" u="sng" dirty="0" smtClean="0">
                <a:sym typeface="Wingdings" panose="05000000000000000000" pitchFamily="2" charset="2"/>
              </a:rPr>
              <a:t>altezze</a:t>
            </a:r>
          </a:p>
          <a:p>
            <a:pPr lvl="2"/>
            <a:r>
              <a:rPr lang="it-IT" sz="2000" u="sng" dirty="0" smtClean="0">
                <a:sym typeface="Wingdings" panose="05000000000000000000" pitchFamily="2" charset="2"/>
              </a:rPr>
              <a:t>Contesti</a:t>
            </a:r>
            <a:r>
              <a:rPr lang="it-IT" sz="2000" dirty="0" smtClean="0">
                <a:sym typeface="Wingdings" panose="05000000000000000000" pitchFamily="2" charset="2"/>
              </a:rPr>
              <a:t> specifici in cui viene vissuta, agita, fruita (es.: ninna nanna..)</a:t>
            </a:r>
            <a:endParaRPr lang="it-IT" sz="2000" dirty="0" smtClean="0"/>
          </a:p>
          <a:p>
            <a:pPr marL="457200" lvl="1" indent="0">
              <a:buNone/>
            </a:pPr>
            <a:r>
              <a:rPr lang="it-IT" sz="2400" b="1" dirty="0" smtClean="0">
                <a:solidFill>
                  <a:srgbClr val="F15109"/>
                </a:solidFill>
              </a:rPr>
              <a:t>Intensità</a:t>
            </a:r>
            <a:r>
              <a:rPr lang="it-IT" sz="2400" dirty="0" smtClean="0">
                <a:solidFill>
                  <a:srgbClr val="F15109"/>
                </a:solidFill>
              </a:rPr>
              <a:t> </a:t>
            </a:r>
            <a:r>
              <a:rPr lang="it-IT" sz="2400" dirty="0" smtClean="0">
                <a:solidFill>
                  <a:srgbClr val="F15109"/>
                </a:solidFill>
                <a:sym typeface="Wingdings" panose="05000000000000000000" pitchFamily="2" charset="2"/>
              </a:rPr>
              <a:t> </a:t>
            </a:r>
            <a:r>
              <a:rPr lang="it-IT" sz="2400" b="1" dirty="0" smtClean="0">
                <a:solidFill>
                  <a:srgbClr val="F15109"/>
                </a:solidFill>
                <a:sym typeface="Wingdings" panose="05000000000000000000" pitchFamily="2" charset="2"/>
              </a:rPr>
              <a:t>energia</a:t>
            </a:r>
            <a:r>
              <a:rPr lang="it-IT" sz="2400" dirty="0" smtClean="0">
                <a:solidFill>
                  <a:srgbClr val="F15109"/>
                </a:solidFill>
                <a:sym typeface="Wingdings" panose="05000000000000000000" pitchFamily="2" charset="2"/>
              </a:rPr>
              <a:t> </a:t>
            </a:r>
          </a:p>
          <a:p>
            <a:pPr lvl="2"/>
            <a:r>
              <a:rPr lang="it-IT" sz="2000" dirty="0">
                <a:sym typeface="Wingdings" panose="05000000000000000000" pitchFamily="2" charset="2"/>
              </a:rPr>
              <a:t>Espressività, </a:t>
            </a:r>
            <a:r>
              <a:rPr lang="it-IT" sz="2000" dirty="0" smtClean="0">
                <a:sym typeface="Wingdings" panose="05000000000000000000" pitchFamily="2" charset="2"/>
              </a:rPr>
              <a:t>emotività, forza, delicatezza…..</a:t>
            </a:r>
          </a:p>
          <a:p>
            <a:pPr lvl="3"/>
            <a:r>
              <a:rPr lang="it-IT" sz="1800" dirty="0" smtClean="0">
                <a:sym typeface="Wingdings" panose="05000000000000000000" pitchFamily="2" charset="2"/>
              </a:rPr>
              <a:t>Es. </a:t>
            </a:r>
            <a:r>
              <a:rPr lang="it-IT" sz="1800" dirty="0">
                <a:sym typeface="Wingdings" panose="05000000000000000000" pitchFamily="2" charset="2"/>
              </a:rPr>
              <a:t>sussurrato… pianissimo</a:t>
            </a:r>
            <a:r>
              <a:rPr lang="it-IT" sz="1800" dirty="0" smtClean="0">
                <a:sym typeface="Wingdings" panose="05000000000000000000" pitchFamily="2" charset="2"/>
              </a:rPr>
              <a:t>… forte…</a:t>
            </a:r>
            <a:r>
              <a:rPr lang="it-IT" sz="1800" dirty="0" smtClean="0">
                <a:sym typeface="Wingdings" panose="05000000000000000000" pitchFamily="2" charset="2"/>
              </a:rPr>
              <a:t> fortissimo…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4814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80890"/>
          </a:xfrm>
        </p:spPr>
        <p:txBody>
          <a:bodyPr/>
          <a:lstStyle/>
          <a:p>
            <a:r>
              <a:rPr lang="it-IT" dirty="0" smtClean="0"/>
              <a:t>Gli aspetti sonoro – musicali della comunicazione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81415" y="4270718"/>
            <a:ext cx="10410585" cy="2420367"/>
          </a:xfrm>
          <a:ln w="31750">
            <a:solidFill>
              <a:srgbClr val="F15109"/>
            </a:solidFill>
          </a:ln>
        </p:spPr>
        <p:txBody>
          <a:bodyPr>
            <a:normAutofit/>
          </a:bodyPr>
          <a:lstStyle/>
          <a:p>
            <a:pPr lvl="1"/>
            <a:r>
              <a:rPr lang="it-IT" sz="2200" b="1" dirty="0" smtClean="0">
                <a:sym typeface="Wingdings" panose="05000000000000000000" pitchFamily="2" charset="2"/>
              </a:rPr>
              <a:t>Tempo</a:t>
            </a:r>
            <a:r>
              <a:rPr lang="it-IT" sz="2200" dirty="0" smtClean="0">
                <a:sym typeface="Wingdings" panose="05000000000000000000" pitchFamily="2" charset="2"/>
              </a:rPr>
              <a:t>  </a:t>
            </a:r>
            <a:r>
              <a:rPr lang="it-IT" sz="2000" dirty="0" smtClean="0">
                <a:sym typeface="Wingdings" panose="05000000000000000000" pitchFamily="2" charset="2"/>
              </a:rPr>
              <a:t>alternanza dei turni – contemporaneità dei turni (stesso ritmo o ritmo diverso)</a:t>
            </a:r>
          </a:p>
          <a:p>
            <a:pPr lvl="1"/>
            <a:r>
              <a:rPr lang="it-IT" sz="2000" b="1" dirty="0" smtClean="0">
                <a:sym typeface="Wingdings" panose="05000000000000000000" pitchFamily="2" charset="2"/>
              </a:rPr>
              <a:t>Energia</a:t>
            </a:r>
            <a:r>
              <a:rPr lang="it-IT" sz="2000" dirty="0" smtClean="0">
                <a:sym typeface="Wingdings" panose="05000000000000000000" pitchFamily="2" charset="2"/>
              </a:rPr>
              <a:t>  contrapposizioni e giustapposizioni (forte/piano); uguaglianze, somiglianze (stessa intensità: forte/forte-piano/piano).</a:t>
            </a:r>
          </a:p>
          <a:p>
            <a:pPr lvl="1"/>
            <a:r>
              <a:rPr lang="it-IT" sz="2000" b="1" dirty="0" smtClean="0">
                <a:sym typeface="Wingdings" panose="05000000000000000000" pitchFamily="2" charset="2"/>
              </a:rPr>
              <a:t>Spazio</a:t>
            </a:r>
            <a:r>
              <a:rPr lang="it-IT" sz="2000" dirty="0" smtClean="0">
                <a:sym typeface="Wingdings" panose="05000000000000000000" pitchFamily="2" charset="2"/>
              </a:rPr>
              <a:t>  altezze, timbri e caratteristiche specifiche proprie del linguaggio parlato dall’adulto</a:t>
            </a:r>
            <a:endParaRPr lang="it-IT" sz="2200" dirty="0">
              <a:sym typeface="Wingdings" panose="05000000000000000000" pitchFamily="2" charset="2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175081" y="1343638"/>
            <a:ext cx="3018971" cy="2342116"/>
          </a:xfrm>
          <a:prstGeom prst="rect">
            <a:avLst/>
          </a:prstGeom>
          <a:noFill/>
          <a:ln w="41275">
            <a:solidFill>
              <a:srgbClr val="F1510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 smtClean="0">
                <a:sym typeface="Wingdings" panose="05000000000000000000" pitchFamily="2" charset="2"/>
              </a:rPr>
              <a:t>La </a:t>
            </a:r>
            <a:r>
              <a:rPr lang="it-IT" sz="2000" b="1" dirty="0">
                <a:sym typeface="Wingdings" panose="05000000000000000000" pitchFamily="2" charset="2"/>
              </a:rPr>
              <a:t>comunicazione </a:t>
            </a:r>
            <a:r>
              <a:rPr lang="it-IT" sz="2000" b="1" dirty="0" err="1">
                <a:sym typeface="Wingdings" panose="05000000000000000000" pitchFamily="2" charset="2"/>
              </a:rPr>
              <a:t>pre</a:t>
            </a:r>
            <a:r>
              <a:rPr lang="it-IT" sz="2000" b="1" dirty="0">
                <a:sym typeface="Wingdings" panose="05000000000000000000" pitchFamily="2" charset="2"/>
              </a:rPr>
              <a:t>-verbale</a:t>
            </a:r>
            <a:r>
              <a:rPr lang="it-IT" sz="2000" dirty="0">
                <a:sym typeface="Wingdings" panose="05000000000000000000" pitchFamily="2" charset="2"/>
              </a:rPr>
              <a:t> ha le stesse caratteristiche dell’espressività musicale 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740237" y="1325133"/>
            <a:ext cx="3764375" cy="1880451"/>
          </a:xfrm>
          <a:prstGeom prst="rect">
            <a:avLst/>
          </a:prstGeom>
          <a:noFill/>
          <a:ln w="38100">
            <a:solidFill>
              <a:srgbClr val="F1510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 smtClean="0">
                <a:sym typeface="Wingdings" panose="05000000000000000000" pitchFamily="2" charset="2"/>
              </a:rPr>
              <a:t>Anche </a:t>
            </a:r>
            <a:r>
              <a:rPr lang="it-IT" sz="2000" dirty="0">
                <a:sym typeface="Wingdings" panose="05000000000000000000" pitchFamily="2" charset="2"/>
              </a:rPr>
              <a:t>le </a:t>
            </a:r>
            <a:r>
              <a:rPr lang="it-IT" sz="2000" b="1" dirty="0">
                <a:sym typeface="Wingdings" panose="05000000000000000000" pitchFamily="2" charset="2"/>
              </a:rPr>
              <a:t>interazioni</a:t>
            </a:r>
            <a:r>
              <a:rPr lang="it-IT" sz="2000" dirty="0">
                <a:sym typeface="Wingdings" panose="05000000000000000000" pitchFamily="2" charset="2"/>
              </a:rPr>
              <a:t> si organizzano attraverso gli stessi elementi attraverso cui la musica </a:t>
            </a:r>
            <a:r>
              <a:rPr lang="it-IT" sz="2000" dirty="0" smtClean="0">
                <a:sym typeface="Wingdings" panose="05000000000000000000" pitchFamily="2" charset="2"/>
              </a:rPr>
              <a:t>comunica</a:t>
            </a:r>
            <a:endParaRPr lang="it-IT" sz="2000" dirty="0"/>
          </a:p>
        </p:txBody>
      </p:sp>
      <p:sp>
        <p:nvSpPr>
          <p:cNvPr id="6" name="Freccia a destra 5"/>
          <p:cNvSpPr/>
          <p:nvPr/>
        </p:nvSpPr>
        <p:spPr>
          <a:xfrm>
            <a:off x="5959144" y="2050438"/>
            <a:ext cx="1016000" cy="464258"/>
          </a:xfrm>
          <a:prstGeom prst="rightArrow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92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50000" r="100000" b="100000"/>
            </a:path>
          </a:gradFill>
          <a:ln w="47625">
            <a:solidFill>
              <a:srgbClr val="F151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11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29953" y="2699652"/>
            <a:ext cx="8911687" cy="1280890"/>
          </a:xfrm>
        </p:spPr>
        <p:txBody>
          <a:bodyPr/>
          <a:lstStyle/>
          <a:p>
            <a:r>
              <a:rPr lang="it-IT" dirty="0" smtClean="0"/>
              <a:t>Musica e Autismo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19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1204"/>
          </a:xfrm>
        </p:spPr>
        <p:txBody>
          <a:bodyPr/>
          <a:lstStyle/>
          <a:p>
            <a:r>
              <a:rPr lang="it-IT" dirty="0" smtClean="0"/>
              <a:t>Musica e </a:t>
            </a:r>
            <a:r>
              <a:rPr lang="it-IT" dirty="0"/>
              <a:t>A</a:t>
            </a:r>
            <a:r>
              <a:rPr lang="it-IT" dirty="0" smtClean="0"/>
              <a:t>utismo – L’intervento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32001" y="1596569"/>
            <a:ext cx="10160000" cy="49784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t-IT" sz="3200" dirty="0" smtClean="0"/>
              <a:t>È stato attivato grazie </a:t>
            </a:r>
            <a:r>
              <a:rPr lang="it-IT" sz="3200" dirty="0"/>
              <a:t>all’</a:t>
            </a:r>
            <a:r>
              <a:rPr lang="it-IT" sz="3200" b="1" dirty="0"/>
              <a:t>ANGSA</a:t>
            </a:r>
            <a:r>
              <a:rPr lang="it-IT" sz="3200" dirty="0"/>
              <a:t> e alla collaborazione con </a:t>
            </a:r>
            <a:r>
              <a:rPr lang="it-IT" sz="3200" dirty="0" smtClean="0"/>
              <a:t>l’ASL - Bologna</a:t>
            </a:r>
          </a:p>
          <a:p>
            <a:pPr>
              <a:lnSpc>
                <a:spcPct val="150000"/>
              </a:lnSpc>
            </a:pPr>
            <a:r>
              <a:rPr lang="it-IT" sz="3200" dirty="0" smtClean="0"/>
              <a:t>Si è avviato ne</a:t>
            </a:r>
            <a:r>
              <a:rPr lang="it-IT" sz="3200" dirty="0" smtClean="0"/>
              <a:t>ll’</a:t>
            </a:r>
            <a:r>
              <a:rPr lang="it-IT" sz="3200" b="1" dirty="0" smtClean="0"/>
              <a:t>aprile </a:t>
            </a:r>
            <a:r>
              <a:rPr lang="it-IT" sz="3200" b="1" dirty="0" smtClean="0"/>
              <a:t>2015</a:t>
            </a:r>
            <a:r>
              <a:rPr lang="it-IT" sz="3200" dirty="0" smtClean="0"/>
              <a:t> ed ha coinvolto, in questa prima fase, </a:t>
            </a:r>
            <a:r>
              <a:rPr lang="it-IT" sz="3200" b="1" dirty="0" smtClean="0"/>
              <a:t>dieci bambini </a:t>
            </a:r>
            <a:r>
              <a:rPr lang="it-IT" sz="3200" dirty="0" smtClean="0"/>
              <a:t>con diagnosi di </a:t>
            </a:r>
            <a:r>
              <a:rPr lang="it-IT" sz="3200" dirty="0" smtClean="0"/>
              <a:t>ASD.</a:t>
            </a:r>
            <a:endParaRPr lang="it-IT" sz="3200" dirty="0" smtClean="0"/>
          </a:p>
          <a:p>
            <a:pPr>
              <a:lnSpc>
                <a:spcPct val="150000"/>
              </a:lnSpc>
            </a:pPr>
            <a:r>
              <a:rPr lang="it-IT" sz="3200" dirty="0" smtClean="0"/>
              <a:t>Hanno aderito 21 famiglie.</a:t>
            </a: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39180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1204"/>
          </a:xfrm>
        </p:spPr>
        <p:txBody>
          <a:bodyPr/>
          <a:lstStyle/>
          <a:p>
            <a:r>
              <a:rPr lang="it-IT" dirty="0" smtClean="0"/>
              <a:t>Musica e </a:t>
            </a:r>
            <a:r>
              <a:rPr lang="it-IT" dirty="0"/>
              <a:t>A</a:t>
            </a:r>
            <a:r>
              <a:rPr lang="it-IT" dirty="0" smtClean="0"/>
              <a:t>utismo – L’intervento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60697" y="1553026"/>
            <a:ext cx="9831303" cy="497840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it-IT" sz="3200" dirty="0"/>
              <a:t>Per ogni bambino è stato individuato uno </a:t>
            </a:r>
            <a:r>
              <a:rPr lang="it-IT" sz="3200" b="1" dirty="0"/>
              <a:t>specifico percorso</a:t>
            </a:r>
            <a:r>
              <a:rPr lang="it-IT" sz="3200" dirty="0"/>
              <a:t> connesso:</a:t>
            </a:r>
          </a:p>
          <a:p>
            <a:pPr lvl="1">
              <a:lnSpc>
                <a:spcPct val="150000"/>
              </a:lnSpc>
            </a:pPr>
            <a:r>
              <a:rPr lang="it-IT" sz="2800" dirty="0"/>
              <a:t>Ai percorsi abilitativi/riabilitativi in atto (logopedisti, educatori, psicologi/NPI) </a:t>
            </a:r>
          </a:p>
          <a:p>
            <a:pPr lvl="1">
              <a:lnSpc>
                <a:spcPct val="150000"/>
              </a:lnSpc>
            </a:pPr>
            <a:r>
              <a:rPr lang="it-IT" sz="2800" dirty="0"/>
              <a:t>Al sistema di risorse/difficoltà che il bambino presenta.</a:t>
            </a:r>
          </a:p>
          <a:p>
            <a:pPr>
              <a:lnSpc>
                <a:spcPct val="150000"/>
              </a:lnSpc>
            </a:pPr>
            <a:r>
              <a:rPr lang="it-IT" sz="3200" dirty="0" smtClean="0"/>
              <a:t>È </a:t>
            </a:r>
            <a:r>
              <a:rPr lang="it-IT" sz="3200" dirty="0"/>
              <a:t>fondato su specifiche </a:t>
            </a:r>
            <a:r>
              <a:rPr lang="it-IT" sz="3200" b="1" dirty="0"/>
              <a:t>tecniche </a:t>
            </a:r>
            <a:r>
              <a:rPr lang="it-IT" sz="3200" b="1" dirty="0" smtClean="0"/>
              <a:t>di musicoterapia </a:t>
            </a:r>
            <a:r>
              <a:rPr lang="it-IT" sz="3200" b="1" dirty="0"/>
              <a:t>attiva</a:t>
            </a:r>
            <a:r>
              <a:rPr lang="it-IT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1106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70743" y="0"/>
            <a:ext cx="10421257" cy="108857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Musica e </a:t>
            </a:r>
            <a:r>
              <a:rPr lang="it-IT" dirty="0" smtClean="0"/>
              <a:t>Autismo.</a:t>
            </a:r>
            <a:br>
              <a:rPr lang="it-IT" dirty="0" smtClean="0"/>
            </a:br>
            <a:r>
              <a:rPr lang="it-IT" dirty="0" smtClean="0"/>
              <a:t>Il contributo </a:t>
            </a:r>
            <a:r>
              <a:rPr lang="it-IT" dirty="0" smtClean="0"/>
              <a:t>della </a:t>
            </a:r>
            <a:r>
              <a:rPr lang="it-IT" dirty="0" smtClean="0"/>
              <a:t>musicoterapia attiva </a:t>
            </a:r>
            <a:r>
              <a:rPr lang="it-IT" sz="2700" dirty="0" smtClean="0"/>
              <a:t>(</a:t>
            </a:r>
            <a:r>
              <a:rPr lang="it-IT" sz="2700" dirty="0" err="1" smtClean="0"/>
              <a:t>improvvisativa</a:t>
            </a:r>
            <a:r>
              <a:rPr lang="it-IT" sz="2700" dirty="0" smtClean="0"/>
              <a:t>).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69143" y="1538514"/>
            <a:ext cx="10522857" cy="501468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800" dirty="0" smtClean="0"/>
              <a:t>Cos’è la musicoterapia </a:t>
            </a:r>
            <a:r>
              <a:rPr lang="it-IT" sz="2800" dirty="0" smtClean="0"/>
              <a:t>attiva?</a:t>
            </a:r>
            <a:endParaRPr lang="it-IT" sz="2800" dirty="0" smtClean="0"/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È un intervento </a:t>
            </a:r>
            <a:r>
              <a:rPr lang="it-IT" sz="2400" u="sng" dirty="0" smtClean="0"/>
              <a:t>non direttivo</a:t>
            </a:r>
          </a:p>
          <a:p>
            <a:pPr lvl="1">
              <a:lnSpc>
                <a:spcPct val="150000"/>
              </a:lnSpc>
            </a:pPr>
            <a:r>
              <a:rPr lang="it-IT" sz="2400" dirty="0"/>
              <a:t>Pone al proprio centro il bambino, con la sua </a:t>
            </a:r>
            <a:r>
              <a:rPr lang="it-IT" sz="2400" u="sng" dirty="0"/>
              <a:t>espressività</a:t>
            </a:r>
            <a:r>
              <a:rPr lang="it-IT" sz="2400" dirty="0"/>
              <a:t>, </a:t>
            </a:r>
            <a:r>
              <a:rPr lang="it-IT" sz="2400" u="sng" dirty="0" smtClean="0"/>
              <a:t>emotività</a:t>
            </a:r>
            <a:r>
              <a:rPr lang="it-IT" sz="2400" dirty="0" smtClean="0"/>
              <a:t>, </a:t>
            </a:r>
            <a:r>
              <a:rPr lang="it-IT" sz="2400" u="sng" dirty="0" smtClean="0"/>
              <a:t>esigenze</a:t>
            </a:r>
            <a:r>
              <a:rPr lang="it-IT" sz="2400" dirty="0" smtClean="0"/>
              <a:t> </a:t>
            </a:r>
            <a:r>
              <a:rPr lang="it-IT" sz="2400" dirty="0"/>
              <a:t>e le sue </a:t>
            </a:r>
            <a:r>
              <a:rPr lang="it-IT" sz="2400" u="sng" dirty="0"/>
              <a:t>peculiarità comunicative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Utilizza </a:t>
            </a:r>
            <a:r>
              <a:rPr lang="it-IT" sz="2400" dirty="0"/>
              <a:t>specifiche metodologie fondate </a:t>
            </a:r>
            <a:r>
              <a:rPr lang="it-IT" sz="2400" dirty="0" smtClean="0"/>
              <a:t>sull’</a:t>
            </a:r>
            <a:r>
              <a:rPr lang="it-IT" sz="2400" u="sng" dirty="0" smtClean="0"/>
              <a:t>improvvisazione </a:t>
            </a:r>
            <a:r>
              <a:rPr lang="it-IT" sz="2400" u="sng" dirty="0"/>
              <a:t>musicoterapica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Prevede la presenza e l’uso di </a:t>
            </a:r>
            <a:r>
              <a:rPr lang="it-IT" sz="2400" u="sng" dirty="0"/>
              <a:t>strumenti musicali </a:t>
            </a:r>
            <a:r>
              <a:rPr lang="it-IT" sz="2400" dirty="0"/>
              <a:t>semplici ed utilizzabili in modo formale ed informale</a:t>
            </a:r>
            <a:endParaRPr lang="it-IT" sz="2800" dirty="0"/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Attiva specifici processi fondati </a:t>
            </a:r>
            <a:r>
              <a:rPr lang="it-IT" sz="2400" dirty="0" smtClean="0"/>
              <a:t>sull’</a:t>
            </a:r>
            <a:r>
              <a:rPr lang="it-IT" sz="2400" u="sng" dirty="0" smtClean="0"/>
              <a:t>interazione</a:t>
            </a:r>
            <a:r>
              <a:rPr lang="it-IT" sz="2400" dirty="0" smtClean="0"/>
              <a:t> e la </a:t>
            </a:r>
            <a:r>
              <a:rPr lang="it-IT" sz="2400" u="sng" dirty="0" smtClean="0"/>
              <a:t>comunicazione</a:t>
            </a:r>
            <a:r>
              <a:rPr lang="it-IT" sz="2400" dirty="0" smtClean="0"/>
              <a:t> </a:t>
            </a:r>
            <a:r>
              <a:rPr lang="it-IT" sz="2400" dirty="0" smtClean="0"/>
              <a:t>sonoro-musicale</a:t>
            </a:r>
            <a:endParaRPr lang="it-IT" sz="2400" dirty="0" smtClean="0"/>
          </a:p>
          <a:p>
            <a:pPr>
              <a:lnSpc>
                <a:spcPct val="150000"/>
              </a:lnSpc>
            </a:pPr>
            <a:endParaRPr lang="it-IT" sz="2800" dirty="0" smtClean="0"/>
          </a:p>
          <a:p>
            <a:pPr lvl="1">
              <a:lnSpc>
                <a:spcPct val="150000"/>
              </a:lnSpc>
            </a:pPr>
            <a:endParaRPr lang="it-IT" sz="2400" dirty="0" smtClean="0"/>
          </a:p>
          <a:p>
            <a:pPr lvl="1">
              <a:lnSpc>
                <a:spcPct val="150000"/>
              </a:lnSpc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9896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e 6"/>
          <p:cNvSpPr/>
          <p:nvPr/>
        </p:nvSpPr>
        <p:spPr>
          <a:xfrm>
            <a:off x="5915037" y="3161121"/>
            <a:ext cx="5934808" cy="2957117"/>
          </a:xfrm>
          <a:prstGeom prst="ellipse">
            <a:avLst/>
          </a:prstGeom>
          <a:solidFill>
            <a:srgbClr val="F2C0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La ricerca sull’efficacia della musicoterapia nei bambini con ASD</a:t>
            </a:r>
            <a:endParaRPr lang="it-IT" sz="2800" b="1" dirty="0"/>
          </a:p>
        </p:txBody>
      </p:sp>
      <p:sp>
        <p:nvSpPr>
          <p:cNvPr id="4" name="Ovale 3"/>
          <p:cNvSpPr/>
          <p:nvPr/>
        </p:nvSpPr>
        <p:spPr>
          <a:xfrm>
            <a:off x="842939" y="494774"/>
            <a:ext cx="4495008" cy="1886821"/>
          </a:xfrm>
          <a:prstGeom prst="ellipse">
            <a:avLst/>
          </a:prstGeom>
          <a:solidFill>
            <a:srgbClr val="F2C0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Cos’è la musica?</a:t>
            </a:r>
            <a:endParaRPr lang="it-IT" sz="2800" b="1" dirty="0"/>
          </a:p>
        </p:txBody>
      </p:sp>
      <p:sp>
        <p:nvSpPr>
          <p:cNvPr id="5" name="Ovale 4"/>
          <p:cNvSpPr/>
          <p:nvPr/>
        </p:nvSpPr>
        <p:spPr>
          <a:xfrm>
            <a:off x="513997" y="2855474"/>
            <a:ext cx="5152892" cy="2363491"/>
          </a:xfrm>
          <a:prstGeom prst="ellipse">
            <a:avLst/>
          </a:prstGeom>
          <a:solidFill>
            <a:srgbClr val="F2C0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Cosa si intende per comunicazione sonoro – musicale?</a:t>
            </a:r>
            <a:endParaRPr lang="it-IT" sz="2800" b="1" dirty="0"/>
          </a:p>
        </p:txBody>
      </p:sp>
      <p:sp>
        <p:nvSpPr>
          <p:cNvPr id="6" name="Ovale 5"/>
          <p:cNvSpPr/>
          <p:nvPr/>
        </p:nvSpPr>
        <p:spPr>
          <a:xfrm>
            <a:off x="3902190" y="1438185"/>
            <a:ext cx="5464748" cy="2127450"/>
          </a:xfrm>
          <a:prstGeom prst="ellipse">
            <a:avLst/>
          </a:prstGeom>
          <a:solidFill>
            <a:srgbClr val="F2C008"/>
          </a:solidFill>
          <a:ln w="69850">
            <a:solidFill>
              <a:srgbClr val="FAF2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 smtClean="0"/>
              <a:t>Il progetto Musica e Autismo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289856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8456" y="1596570"/>
            <a:ext cx="10203543" cy="526143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400" dirty="0" smtClean="0"/>
              <a:t>L’intervento MUSICA E AUTISMO si basa su specifiche </a:t>
            </a:r>
            <a:r>
              <a:rPr lang="it-IT" sz="2400" b="1" dirty="0" smtClean="0"/>
              <a:t>tecniche di musico-terapia attiva</a:t>
            </a:r>
            <a:r>
              <a:rPr lang="it-IT" sz="24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it-IT" sz="2000" dirty="0" smtClean="0"/>
              <a:t>Il canto / la </a:t>
            </a:r>
            <a:r>
              <a:rPr lang="it-IT" sz="2000" dirty="0"/>
              <a:t>vocalizzazione, </a:t>
            </a:r>
            <a:endParaRPr lang="it-IT" sz="2000" dirty="0" smtClean="0"/>
          </a:p>
          <a:p>
            <a:pPr>
              <a:lnSpc>
                <a:spcPct val="150000"/>
              </a:lnSpc>
            </a:pPr>
            <a:r>
              <a:rPr lang="it-IT" sz="2000" dirty="0" smtClean="0"/>
              <a:t>Suonare strumenti musicali in modo imitativo / formale / non formale </a:t>
            </a:r>
          </a:p>
          <a:p>
            <a:pPr>
              <a:lnSpc>
                <a:spcPct val="150000"/>
              </a:lnSpc>
            </a:pPr>
            <a:r>
              <a:rPr lang="it-IT" sz="2000" dirty="0" smtClean="0"/>
              <a:t>Il movimento </a:t>
            </a:r>
            <a:r>
              <a:rPr lang="it-IT" sz="2000" dirty="0"/>
              <a:t>/ </a:t>
            </a:r>
            <a:r>
              <a:rPr lang="it-IT" sz="2000" dirty="0" smtClean="0"/>
              <a:t>la danza</a:t>
            </a:r>
            <a:r>
              <a:rPr lang="it-IT" sz="2000" dirty="0"/>
              <a:t>, </a:t>
            </a:r>
            <a:endParaRPr lang="it-IT" sz="2000" dirty="0" smtClean="0"/>
          </a:p>
          <a:p>
            <a:pPr>
              <a:lnSpc>
                <a:spcPct val="150000"/>
              </a:lnSpc>
            </a:pPr>
            <a:r>
              <a:rPr lang="it-IT" sz="2000" dirty="0" smtClean="0"/>
              <a:t>L’improvvisazione </a:t>
            </a:r>
            <a:r>
              <a:rPr lang="it-IT" sz="2000" dirty="0"/>
              <a:t>musicale, </a:t>
            </a:r>
            <a:endParaRPr lang="it-IT" sz="2000" dirty="0" smtClean="0"/>
          </a:p>
          <a:p>
            <a:pPr>
              <a:lnSpc>
                <a:spcPct val="150000"/>
              </a:lnSpc>
            </a:pPr>
            <a:r>
              <a:rPr lang="it-IT" sz="2000" dirty="0" smtClean="0"/>
              <a:t>Scrivere canzoni </a:t>
            </a:r>
            <a:r>
              <a:rPr lang="it-IT" sz="2000" dirty="0"/>
              <a:t>/ </a:t>
            </a:r>
            <a:r>
              <a:rPr lang="it-IT" sz="2000" dirty="0" smtClean="0"/>
              <a:t>comporre, </a:t>
            </a:r>
          </a:p>
          <a:p>
            <a:pPr>
              <a:lnSpc>
                <a:spcPct val="150000"/>
              </a:lnSpc>
            </a:pPr>
            <a:r>
              <a:rPr lang="it-IT" sz="2000" dirty="0" smtClean="0"/>
              <a:t>L’ascolto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400" dirty="0" smtClean="0"/>
              <a:t>Volte a </a:t>
            </a:r>
            <a:r>
              <a:rPr lang="it-IT" sz="2400" b="1" dirty="0" smtClean="0"/>
              <a:t>stimolare l’interazione </a:t>
            </a:r>
            <a:r>
              <a:rPr lang="it-IT" sz="2400" dirty="0" smtClean="0"/>
              <a:t>e la </a:t>
            </a:r>
            <a:r>
              <a:rPr lang="it-IT" sz="2400" b="1" dirty="0" smtClean="0"/>
              <a:t>comunicazione</a:t>
            </a:r>
            <a:r>
              <a:rPr lang="it-IT" sz="2400" dirty="0" smtClean="0"/>
              <a:t> attraverso gli elementi della comunicazione sonoro-musicale.</a:t>
            </a:r>
            <a:endParaRPr lang="it-IT" sz="2000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70743" y="0"/>
            <a:ext cx="10421257" cy="108857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mtClean="0"/>
              <a:t>Musica e Autismo.</a:t>
            </a:r>
            <a:br>
              <a:rPr lang="it-IT" smtClean="0"/>
            </a:br>
            <a:r>
              <a:rPr lang="it-IT" smtClean="0"/>
              <a:t>Il contributo della musicoterapia attiva </a:t>
            </a:r>
            <a:r>
              <a:rPr lang="it-IT" sz="2700" smtClean="0"/>
              <a:t>(improvvisativa).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1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65029" y="22262"/>
            <a:ext cx="3526971" cy="459733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>Musica e </a:t>
            </a:r>
            <a:r>
              <a:rPr lang="it-IT" sz="2800" dirty="0"/>
              <a:t>A</a:t>
            </a:r>
            <a:r>
              <a:rPr lang="it-IT" sz="2800" dirty="0" smtClean="0"/>
              <a:t>utismo.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77924" y="533400"/>
            <a:ext cx="10514076" cy="662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L’intervento MUSICA E AUTISMO si basa su specifiche </a:t>
            </a:r>
            <a:r>
              <a:rPr lang="it-IT" b="1" dirty="0" smtClean="0"/>
              <a:t>tecniche di musicoterapia attiva</a:t>
            </a:r>
            <a:r>
              <a:rPr lang="it-IT" dirty="0" smtClean="0"/>
              <a:t> in grado di:</a:t>
            </a:r>
            <a:endParaRPr lang="it-IT" sz="1050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1446589" y="2113286"/>
            <a:ext cx="2056519" cy="101566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/>
              <a:t>Ampliare le capacità </a:t>
            </a:r>
            <a:r>
              <a:rPr lang="it-IT" sz="2000" dirty="0" smtClean="0"/>
              <a:t>espressive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78934" y="4224409"/>
            <a:ext cx="2060875" cy="101566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Migliorare </a:t>
            </a:r>
            <a:r>
              <a:rPr lang="it-IT" sz="2000" dirty="0"/>
              <a:t>le competenze comunicative </a:t>
            </a:r>
          </a:p>
        </p:txBody>
      </p:sp>
      <p:cxnSp>
        <p:nvCxnSpPr>
          <p:cNvPr id="14" name="Connettore 2 13"/>
          <p:cNvCxnSpPr/>
          <p:nvPr/>
        </p:nvCxnSpPr>
        <p:spPr>
          <a:xfrm>
            <a:off x="2409371" y="3128949"/>
            <a:ext cx="13529" cy="1027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5606697" y="2011640"/>
            <a:ext cx="5403713" cy="163121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Aspetti </a:t>
            </a:r>
            <a:r>
              <a:rPr lang="it-IT" sz="2000" b="1" dirty="0" err="1" smtClean="0"/>
              <a:t>pre</a:t>
            </a:r>
            <a:r>
              <a:rPr lang="it-IT" sz="2000" b="1" dirty="0" smtClean="0"/>
              <a:t>-verbali </a:t>
            </a:r>
            <a:r>
              <a:rPr lang="it-IT" sz="2000" dirty="0"/>
              <a:t>della comunicazione (vocalizzazioni melodico/ritmiche, avvio e risposta ad atti comunicativi sonoro-musicali; intenzionalità comunicativa; alternanza di turni)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669154" y="4294635"/>
            <a:ext cx="5956788" cy="101566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 smtClean="0"/>
              <a:t>Aspetti </a:t>
            </a:r>
            <a:r>
              <a:rPr lang="it-IT" sz="2000" b="1" dirty="0" smtClean="0"/>
              <a:t>verbali</a:t>
            </a:r>
            <a:r>
              <a:rPr lang="it-IT" sz="2000" dirty="0" smtClean="0"/>
              <a:t> della comunicazione (intonazione</a:t>
            </a:r>
            <a:r>
              <a:rPr lang="it-IT" sz="2000" dirty="0"/>
              <a:t>, accentazione, </a:t>
            </a:r>
            <a:r>
              <a:rPr lang="it-IT" sz="2000" dirty="0" smtClean="0"/>
              <a:t>articolazione, simbolico – affettive)</a:t>
            </a:r>
            <a:endParaRPr lang="it-IT" sz="2800" dirty="0"/>
          </a:p>
        </p:txBody>
      </p:sp>
      <p:cxnSp>
        <p:nvCxnSpPr>
          <p:cNvPr id="19" name="Connettore 2 18"/>
          <p:cNvCxnSpPr/>
          <p:nvPr/>
        </p:nvCxnSpPr>
        <p:spPr>
          <a:xfrm flipV="1">
            <a:off x="3715657" y="3061304"/>
            <a:ext cx="1465943" cy="1233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3725717" y="4802466"/>
            <a:ext cx="15719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2747590" y="1484263"/>
            <a:ext cx="6868368" cy="369332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Espressività Creatività Comunicazione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98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19885" y="147918"/>
            <a:ext cx="3526971" cy="84313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Musica e </a:t>
            </a:r>
            <a:r>
              <a:rPr lang="it-IT" sz="2800" dirty="0"/>
              <a:t>A</a:t>
            </a:r>
            <a:r>
              <a:rPr lang="it-IT" sz="2800" dirty="0" smtClean="0"/>
              <a:t>utismo.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2780" y="765696"/>
            <a:ext cx="10659220" cy="662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L’intervento MUSICA E AUTISMO si basa su specifiche </a:t>
            </a:r>
            <a:r>
              <a:rPr lang="it-IT" b="1" dirty="0" smtClean="0"/>
              <a:t>tecniche di musicoterapia attiva</a:t>
            </a:r>
            <a:r>
              <a:rPr lang="it-IT" dirty="0" smtClean="0"/>
              <a:t> in grado di:</a:t>
            </a:r>
            <a:endParaRPr lang="it-IT" sz="1050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1446589" y="2113286"/>
            <a:ext cx="2056519" cy="101566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/>
              <a:t>Ampliare le capacità </a:t>
            </a:r>
            <a:r>
              <a:rPr lang="it-IT" sz="2000" dirty="0" smtClean="0"/>
              <a:t>espressive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78934" y="4224409"/>
            <a:ext cx="2060875" cy="101566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Migliorare </a:t>
            </a:r>
            <a:r>
              <a:rPr lang="it-IT" sz="2000" dirty="0"/>
              <a:t>le competenze comunicative </a:t>
            </a:r>
          </a:p>
        </p:txBody>
      </p:sp>
      <p:cxnSp>
        <p:nvCxnSpPr>
          <p:cNvPr id="14" name="Connettore 2 13"/>
          <p:cNvCxnSpPr/>
          <p:nvPr/>
        </p:nvCxnSpPr>
        <p:spPr>
          <a:xfrm>
            <a:off x="2409371" y="3128949"/>
            <a:ext cx="13529" cy="1027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5606697" y="2011640"/>
            <a:ext cx="5403713" cy="163121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Aspetti </a:t>
            </a:r>
            <a:r>
              <a:rPr lang="it-IT" sz="2000" b="1" dirty="0" err="1" smtClean="0"/>
              <a:t>pre</a:t>
            </a:r>
            <a:r>
              <a:rPr lang="it-IT" sz="2000" b="1" dirty="0" smtClean="0"/>
              <a:t>-verbali </a:t>
            </a:r>
            <a:r>
              <a:rPr lang="it-IT" sz="2000" dirty="0"/>
              <a:t>della comunicazione (vocalizzazioni melodico/ritmiche, avvio e risposta ad atti comunicativi sonoro-musicali; intenzionalità comunicativa; alternanza di turni) </a:t>
            </a:r>
          </a:p>
        </p:txBody>
      </p:sp>
      <p:cxnSp>
        <p:nvCxnSpPr>
          <p:cNvPr id="19" name="Connettore 2 18"/>
          <p:cNvCxnSpPr/>
          <p:nvPr/>
        </p:nvCxnSpPr>
        <p:spPr>
          <a:xfrm flipV="1">
            <a:off x="3629063" y="2699367"/>
            <a:ext cx="1465943" cy="1233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2747590" y="1484263"/>
            <a:ext cx="6868368" cy="369332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Espressività Creatività Comunicazione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3629063" y="3655528"/>
            <a:ext cx="3904343" cy="1439172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Introdurre di VARIAZIONI COMPRENSIBILI ai comportamenti ripetitivi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8043288" y="3655528"/>
            <a:ext cx="3904343" cy="1439172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Finalizzare le competenze espressive ad atti di comunicazione vocalico-sonora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Ovale 17"/>
          <p:cNvSpPr/>
          <p:nvPr/>
        </p:nvSpPr>
        <p:spPr>
          <a:xfrm>
            <a:off x="2885475" y="5090402"/>
            <a:ext cx="3904343" cy="1701248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Creare un sistema di reciproche attese che strutturi l’alternanza e contemporaneità dei turni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Ovale 19"/>
          <p:cNvSpPr/>
          <p:nvPr/>
        </p:nvSpPr>
        <p:spPr>
          <a:xfrm>
            <a:off x="6862390" y="5097916"/>
            <a:ext cx="3904343" cy="1701248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Rispettare i tempi di organizzazione dell’azione</a:t>
            </a:r>
          </a:p>
        </p:txBody>
      </p:sp>
    </p:spTree>
    <p:extLst>
      <p:ext uri="{BB962C8B-B14F-4D97-AF65-F5344CB8AC3E}">
        <p14:creationId xmlns:p14="http://schemas.microsoft.com/office/powerpoint/2010/main" val="42793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19885" y="147918"/>
            <a:ext cx="3526971" cy="84313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Musica e </a:t>
            </a:r>
            <a:r>
              <a:rPr lang="it-IT" sz="2800" dirty="0" smtClean="0"/>
              <a:t>Autismo.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2780" y="765696"/>
            <a:ext cx="10659220" cy="662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L’intervento MUSICA E AUTISMO si basa su specifiche </a:t>
            </a:r>
            <a:r>
              <a:rPr lang="it-IT" b="1" dirty="0" smtClean="0"/>
              <a:t>tecniche di musicoterapia attiva</a:t>
            </a:r>
            <a:r>
              <a:rPr lang="it-IT" dirty="0" smtClean="0"/>
              <a:t> in grado di:</a:t>
            </a:r>
            <a:endParaRPr lang="it-IT" sz="1050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1446589" y="2113286"/>
            <a:ext cx="2056519" cy="101566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/>
              <a:t>Ampliare le capacità </a:t>
            </a:r>
            <a:r>
              <a:rPr lang="it-IT" sz="2000" dirty="0" smtClean="0"/>
              <a:t>espressive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78934" y="4224409"/>
            <a:ext cx="2060875" cy="101566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Migliorare </a:t>
            </a:r>
            <a:r>
              <a:rPr lang="it-IT" sz="2000" dirty="0"/>
              <a:t>le competenze comunicative </a:t>
            </a:r>
          </a:p>
        </p:txBody>
      </p:sp>
      <p:cxnSp>
        <p:nvCxnSpPr>
          <p:cNvPr id="14" name="Connettore 2 13"/>
          <p:cNvCxnSpPr/>
          <p:nvPr/>
        </p:nvCxnSpPr>
        <p:spPr>
          <a:xfrm>
            <a:off x="2409371" y="3128949"/>
            <a:ext cx="13529" cy="1027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5233060" y="4584921"/>
            <a:ext cx="5956788" cy="101566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 smtClean="0"/>
              <a:t>Aspetti </a:t>
            </a:r>
            <a:r>
              <a:rPr lang="it-IT" sz="2000" b="1" dirty="0" smtClean="0"/>
              <a:t>verbali</a:t>
            </a:r>
            <a:r>
              <a:rPr lang="it-IT" sz="2000" dirty="0" smtClean="0"/>
              <a:t> della comunicazione (intonazione</a:t>
            </a:r>
            <a:r>
              <a:rPr lang="it-IT" sz="2000" dirty="0"/>
              <a:t>, accentazione, </a:t>
            </a:r>
            <a:r>
              <a:rPr lang="it-IT" sz="2000" dirty="0" smtClean="0"/>
              <a:t>articolazione, simbolico – affettive)</a:t>
            </a:r>
            <a:endParaRPr lang="it-IT" sz="2800" dirty="0"/>
          </a:p>
        </p:txBody>
      </p:sp>
      <p:cxnSp>
        <p:nvCxnSpPr>
          <p:cNvPr id="21" name="Connettore 2 20"/>
          <p:cNvCxnSpPr/>
          <p:nvPr/>
        </p:nvCxnSpPr>
        <p:spPr>
          <a:xfrm>
            <a:off x="3725717" y="4802466"/>
            <a:ext cx="15719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2747590" y="1484263"/>
            <a:ext cx="6868368" cy="369332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Espressività Creatività Comunicazione</a:t>
            </a:r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7470402" y="2187531"/>
            <a:ext cx="3904343" cy="122500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Migliorare le capacità di articolazione verbale attraverso il ritmo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4206384" y="2613263"/>
            <a:ext cx="3904343" cy="122500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Sostenere lo sforzo d’intonazione come sforzo di stare con…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7663786" y="3316531"/>
            <a:ext cx="3904343" cy="122500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Esprimere comprendere le qualità affettive emotive della musica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1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65029" y="0"/>
            <a:ext cx="3526971" cy="84313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Musica e </a:t>
            </a:r>
            <a:r>
              <a:rPr lang="it-IT" sz="2800" dirty="0"/>
              <a:t>A</a:t>
            </a:r>
            <a:r>
              <a:rPr lang="it-IT" sz="2800" dirty="0" smtClean="0"/>
              <a:t>utismo.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2779" y="579572"/>
            <a:ext cx="10659221" cy="662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L’intervento MUSICA E AUTISMO si basa su specifiche </a:t>
            </a:r>
            <a:r>
              <a:rPr lang="it-IT" b="1" dirty="0" smtClean="0"/>
              <a:t>tecniche di musicoterapia attiva</a:t>
            </a:r>
            <a:r>
              <a:rPr lang="it-IT" dirty="0" smtClean="0"/>
              <a:t> in grado di:</a:t>
            </a:r>
            <a:endParaRPr lang="it-IT" sz="1050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8519885" y="4919008"/>
            <a:ext cx="2438400" cy="193899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Aumentare </a:t>
            </a:r>
            <a:r>
              <a:rPr lang="it-IT" sz="2000" dirty="0"/>
              <a:t>i tempi di </a:t>
            </a:r>
            <a:r>
              <a:rPr lang="it-IT" sz="2000" b="1" dirty="0"/>
              <a:t>attenzione</a:t>
            </a:r>
            <a:r>
              <a:rPr lang="it-IT" sz="2000" dirty="0"/>
              <a:t> condivisa, reciproca, congiunta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519885" y="2205596"/>
            <a:ext cx="2438400" cy="132343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 smtClean="0"/>
              <a:t> </a:t>
            </a:r>
            <a:r>
              <a:rPr lang="it-IT" sz="2000" dirty="0"/>
              <a:t>Sviluppare le capacità </a:t>
            </a:r>
            <a:r>
              <a:rPr lang="it-IT" sz="2000" b="1" dirty="0"/>
              <a:t>d’attesa</a:t>
            </a:r>
            <a:r>
              <a:rPr lang="it-IT" sz="2000" dirty="0"/>
              <a:t> e </a:t>
            </a:r>
            <a:r>
              <a:rPr lang="it-IT" sz="2000" b="1" dirty="0"/>
              <a:t>d’ascolto</a:t>
            </a:r>
            <a:r>
              <a:rPr lang="it-IT" sz="2000" dirty="0"/>
              <a:t> reciproco</a:t>
            </a:r>
            <a:r>
              <a:rPr lang="it-IT" sz="2000" dirty="0" smtClean="0"/>
              <a:t>.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566406" y="4611231"/>
            <a:ext cx="2249714" cy="224676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 smtClean="0"/>
              <a:t>Aumentare </a:t>
            </a:r>
            <a:r>
              <a:rPr lang="it-IT" sz="2000" dirty="0"/>
              <a:t>le capacità di </a:t>
            </a:r>
            <a:r>
              <a:rPr lang="it-IT" sz="2000" b="1" dirty="0" smtClean="0"/>
              <a:t>tolleranza dell’interazione </a:t>
            </a:r>
            <a:r>
              <a:rPr lang="it-IT" sz="2000" dirty="0" smtClean="0"/>
              <a:t>e </a:t>
            </a:r>
            <a:r>
              <a:rPr lang="it-IT" sz="2000" dirty="0"/>
              <a:t>i tempi di contatto </a:t>
            </a:r>
            <a:r>
              <a:rPr lang="it-IT" sz="2000" b="1" dirty="0" smtClean="0"/>
              <a:t>oculare</a:t>
            </a:r>
            <a:endParaRPr lang="it-IT" sz="28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131887" y="2382724"/>
            <a:ext cx="2689565" cy="193899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 smtClean="0"/>
              <a:t>Migliorare </a:t>
            </a:r>
            <a:r>
              <a:rPr lang="it-IT" sz="2000" dirty="0"/>
              <a:t>le capacità </a:t>
            </a:r>
            <a:r>
              <a:rPr lang="it-IT" sz="2000" b="1" dirty="0"/>
              <a:t>imitative</a:t>
            </a:r>
            <a:r>
              <a:rPr lang="it-IT" sz="2000" dirty="0"/>
              <a:t> e di </a:t>
            </a:r>
            <a:r>
              <a:rPr lang="it-IT" sz="2000" b="1" dirty="0"/>
              <a:t>coordinazione</a:t>
            </a:r>
            <a:r>
              <a:rPr lang="it-IT" sz="2000" dirty="0"/>
              <a:t> motoria, variando i comportamenti </a:t>
            </a:r>
            <a:r>
              <a:rPr lang="it-IT" sz="2000" dirty="0" smtClean="0"/>
              <a:t>ripetitivi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407270" y="3664077"/>
            <a:ext cx="2526797" cy="132343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Migliorare l’organizzazione motoria e interattiva</a:t>
            </a:r>
            <a:endParaRPr lang="it-IT" sz="2000" b="1" dirty="0"/>
          </a:p>
        </p:txBody>
      </p:sp>
      <p:cxnSp>
        <p:nvCxnSpPr>
          <p:cNvPr id="17" name="Connettore 2 16"/>
          <p:cNvCxnSpPr/>
          <p:nvPr/>
        </p:nvCxnSpPr>
        <p:spPr>
          <a:xfrm flipV="1">
            <a:off x="7159563" y="2817835"/>
            <a:ext cx="924894" cy="71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7141029" y="5345485"/>
            <a:ext cx="1085947" cy="670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5018007" y="5329615"/>
            <a:ext cx="1101774" cy="702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flipH="1" flipV="1">
            <a:off x="5080000" y="2817835"/>
            <a:ext cx="1101774" cy="71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4494182" y="1541843"/>
            <a:ext cx="3732794" cy="36933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Corpo Azione Interazione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991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65029" y="4248"/>
            <a:ext cx="3526971" cy="84313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Musica e </a:t>
            </a:r>
            <a:r>
              <a:rPr lang="it-IT" sz="2800" dirty="0"/>
              <a:t>A</a:t>
            </a:r>
            <a:r>
              <a:rPr lang="it-IT" sz="2800" dirty="0" smtClean="0"/>
              <a:t>utismo.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49917" y="593322"/>
            <a:ext cx="10659221" cy="662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L’intervento MUSICA E AUTISMO si basa su specifiche </a:t>
            </a:r>
            <a:r>
              <a:rPr lang="it-IT" b="1" dirty="0" smtClean="0"/>
              <a:t>tecniche di musicoterapia attiva</a:t>
            </a:r>
            <a:r>
              <a:rPr lang="it-IT" dirty="0" smtClean="0"/>
              <a:t> in grado di:</a:t>
            </a:r>
            <a:endParaRPr lang="it-IT" sz="1050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7685909" y="4919008"/>
            <a:ext cx="1775991" cy="193899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Aumentare </a:t>
            </a:r>
            <a:r>
              <a:rPr lang="it-IT" sz="2000" dirty="0"/>
              <a:t>i tempi di </a:t>
            </a:r>
            <a:r>
              <a:rPr lang="it-IT" sz="2000" b="1" dirty="0"/>
              <a:t>attenzione</a:t>
            </a:r>
            <a:r>
              <a:rPr lang="it-IT" sz="2000" dirty="0"/>
              <a:t> condivisa, reciproca, congiunta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934068" y="2386803"/>
            <a:ext cx="1775990" cy="163121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 smtClean="0"/>
              <a:t> </a:t>
            </a:r>
            <a:r>
              <a:rPr lang="it-IT" sz="2000" dirty="0"/>
              <a:t>Sviluppare le capacità </a:t>
            </a:r>
            <a:r>
              <a:rPr lang="it-IT" sz="2000" b="1" dirty="0"/>
              <a:t>d’attesa</a:t>
            </a:r>
            <a:r>
              <a:rPr lang="it-IT" sz="2000" dirty="0"/>
              <a:t> e </a:t>
            </a:r>
            <a:r>
              <a:rPr lang="it-IT" sz="2000" b="1" dirty="0"/>
              <a:t>d’ascolto</a:t>
            </a:r>
            <a:r>
              <a:rPr lang="it-IT" sz="2000" dirty="0"/>
              <a:t> reciproco</a:t>
            </a:r>
            <a:r>
              <a:rPr lang="it-IT" sz="2000" dirty="0" smtClean="0"/>
              <a:t>.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143094" y="4611231"/>
            <a:ext cx="2249714" cy="224676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 smtClean="0"/>
              <a:t>Aumentare </a:t>
            </a:r>
            <a:r>
              <a:rPr lang="it-IT" sz="2000" dirty="0"/>
              <a:t>le capacità di </a:t>
            </a:r>
            <a:r>
              <a:rPr lang="it-IT" sz="2000" b="1" dirty="0" smtClean="0"/>
              <a:t>tolleranza dell’interazione </a:t>
            </a:r>
            <a:r>
              <a:rPr lang="it-IT" sz="2000" dirty="0" smtClean="0"/>
              <a:t>e </a:t>
            </a:r>
            <a:r>
              <a:rPr lang="it-IT" sz="2000" dirty="0"/>
              <a:t>i tempi di contatto </a:t>
            </a:r>
            <a:r>
              <a:rPr lang="it-IT" sz="2000" b="1" dirty="0" smtClean="0"/>
              <a:t>oculare</a:t>
            </a:r>
            <a:endParaRPr lang="it-IT" sz="28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717705" y="2386804"/>
            <a:ext cx="2689565" cy="193899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 smtClean="0"/>
              <a:t>Migliorare </a:t>
            </a:r>
            <a:r>
              <a:rPr lang="it-IT" sz="2000" dirty="0"/>
              <a:t>le capacità </a:t>
            </a:r>
            <a:r>
              <a:rPr lang="it-IT" sz="2000" b="1" dirty="0"/>
              <a:t>imitative</a:t>
            </a:r>
            <a:r>
              <a:rPr lang="it-IT" sz="2000" dirty="0"/>
              <a:t> e di </a:t>
            </a:r>
            <a:r>
              <a:rPr lang="it-IT" sz="2000" b="1" dirty="0"/>
              <a:t>coordinazione</a:t>
            </a:r>
            <a:r>
              <a:rPr lang="it-IT" sz="2000" dirty="0"/>
              <a:t> motoria, variando i comportamenti </a:t>
            </a:r>
            <a:r>
              <a:rPr lang="it-IT" sz="2000" dirty="0" smtClean="0"/>
              <a:t>ripetitivi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407270" y="3664077"/>
            <a:ext cx="2526797" cy="132343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Migliorare l’organizzazione motoria e interattiva</a:t>
            </a:r>
            <a:endParaRPr lang="it-IT" sz="2000" b="1" dirty="0"/>
          </a:p>
        </p:txBody>
      </p:sp>
      <p:cxnSp>
        <p:nvCxnSpPr>
          <p:cNvPr id="17" name="Connettore 2 16"/>
          <p:cNvCxnSpPr/>
          <p:nvPr/>
        </p:nvCxnSpPr>
        <p:spPr>
          <a:xfrm flipV="1">
            <a:off x="7142326" y="3062514"/>
            <a:ext cx="774504" cy="466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6984698" y="5329615"/>
            <a:ext cx="544880" cy="425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5516722" y="5329615"/>
            <a:ext cx="603059" cy="374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flipH="1" flipV="1">
            <a:off x="5516722" y="3062514"/>
            <a:ext cx="665052" cy="466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4494182" y="1541843"/>
            <a:ext cx="3732794" cy="36933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Corpo Azione Interazione</a:t>
            </a:r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158144" y="1536489"/>
            <a:ext cx="2583745" cy="212758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Introducendo 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novità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gestuali, ritmiche, d’intonazione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9461900" y="1323010"/>
            <a:ext cx="2583745" cy="212758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Ampliare le pause (silenzio). Creare spazi per l’interazione. Riproporre esperienze conosciute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658271" y="4522610"/>
            <a:ext cx="2583745" cy="212758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Lavorare nello spazio relazionale «possibile»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Ovale 17"/>
          <p:cNvSpPr/>
          <p:nvPr/>
        </p:nvSpPr>
        <p:spPr>
          <a:xfrm>
            <a:off x="9248224" y="4493647"/>
            <a:ext cx="2943777" cy="212758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Il «gioco del fare INSIEME» (suoni/movimenti) seguendo ritmi, melodie…  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1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19885" y="147918"/>
            <a:ext cx="3526971" cy="84313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Musica e </a:t>
            </a:r>
            <a:r>
              <a:rPr lang="it-IT" sz="2800" dirty="0"/>
              <a:t>A</a:t>
            </a:r>
            <a:r>
              <a:rPr lang="it-IT" sz="2800" dirty="0" smtClean="0"/>
              <a:t>utismo.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2780" y="719635"/>
            <a:ext cx="10659220" cy="662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L’intervento MUSICA E AUTISMO si basa su specifiche </a:t>
            </a:r>
            <a:r>
              <a:rPr lang="it-IT" b="1" dirty="0" smtClean="0"/>
              <a:t>tecniche di musicoterapia attiva</a:t>
            </a:r>
            <a:r>
              <a:rPr lang="it-IT" dirty="0" smtClean="0"/>
              <a:t> in grado di:</a:t>
            </a:r>
            <a:endParaRPr lang="it-IT" sz="1050" dirty="0" smtClean="0"/>
          </a:p>
        </p:txBody>
      </p:sp>
      <p:sp>
        <p:nvSpPr>
          <p:cNvPr id="10" name="CasellaDiTesto 9"/>
          <p:cNvSpPr txBox="1"/>
          <p:nvPr/>
        </p:nvSpPr>
        <p:spPr>
          <a:xfrm>
            <a:off x="1532780" y="2722534"/>
            <a:ext cx="2183691" cy="206210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 smtClean="0"/>
              <a:t>Diminuire </a:t>
            </a:r>
            <a:r>
              <a:rPr lang="it-IT" sz="2000" dirty="0"/>
              <a:t>gli stati di ansia e tensione migliorando il tono dell’umore</a:t>
            </a:r>
          </a:p>
          <a:p>
            <a:endParaRPr lang="it-IT" sz="28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9905564" y="2700490"/>
            <a:ext cx="2038548" cy="203132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Migliorare </a:t>
            </a:r>
            <a:r>
              <a:rPr lang="it-IT" dirty="0"/>
              <a:t>le capacità di </a:t>
            </a:r>
            <a:r>
              <a:rPr lang="it-IT" b="1" dirty="0"/>
              <a:t>elaborazione e verbalizzazione </a:t>
            </a:r>
            <a:r>
              <a:rPr lang="it-IT" dirty="0"/>
              <a:t>di ciò che accade in seduta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340584" y="2722534"/>
            <a:ext cx="2148115" cy="203132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Migliorare la capacità di </a:t>
            </a:r>
            <a:r>
              <a:rPr lang="it-IT" b="1" dirty="0" smtClean="0"/>
              <a:t>comprensione </a:t>
            </a:r>
            <a:r>
              <a:rPr lang="it-IT" b="1" dirty="0"/>
              <a:t>ricettiva </a:t>
            </a:r>
            <a:r>
              <a:rPr lang="it-IT" dirty="0"/>
              <a:t>delle emozioni e delle comunicazioni non </a:t>
            </a:r>
            <a:r>
              <a:rPr lang="it-IT" dirty="0" smtClean="0"/>
              <a:t>verbali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68546" y="2703617"/>
            <a:ext cx="2523797" cy="203132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Sviluppare la capacità di </a:t>
            </a:r>
            <a:r>
              <a:rPr lang="it-IT" b="1" dirty="0" smtClean="0"/>
              <a:t>gestire </a:t>
            </a:r>
            <a:r>
              <a:rPr lang="it-IT" b="1" dirty="0"/>
              <a:t>l’espressione </a:t>
            </a:r>
            <a:r>
              <a:rPr lang="it-IT" dirty="0"/>
              <a:t>delle proprie emozioni e ad utilizzare comunicazioni non </a:t>
            </a:r>
            <a:r>
              <a:rPr lang="it-IT" dirty="0" smtClean="0"/>
              <a:t>verbali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304497" y="1666536"/>
            <a:ext cx="7449103" cy="646331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Riconoscimento Espressione e Regolazione </a:t>
            </a:r>
          </a:p>
          <a:p>
            <a:pPr algn="ctr"/>
            <a:r>
              <a:rPr lang="it-IT" dirty="0" smtClean="0"/>
              <a:t>delle emozioni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361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19885" y="147918"/>
            <a:ext cx="3526971" cy="84313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Musica e </a:t>
            </a:r>
            <a:r>
              <a:rPr lang="it-IT" sz="2800" dirty="0" smtClean="0"/>
              <a:t>autismo.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2780" y="765696"/>
            <a:ext cx="10659220" cy="4210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L’intervento MUSICA E AUTISMO si basa su specifiche </a:t>
            </a:r>
            <a:r>
              <a:rPr lang="it-IT" b="1" dirty="0" smtClean="0"/>
              <a:t>tecniche di musicoterapia attiva</a:t>
            </a:r>
            <a:r>
              <a:rPr lang="it-IT" dirty="0" smtClean="0"/>
              <a:t> in grado di:</a:t>
            </a:r>
            <a:endParaRPr lang="it-IT" sz="1050" dirty="0" smtClean="0"/>
          </a:p>
        </p:txBody>
      </p:sp>
      <p:sp>
        <p:nvSpPr>
          <p:cNvPr id="10" name="CasellaDiTesto 9"/>
          <p:cNvSpPr txBox="1"/>
          <p:nvPr/>
        </p:nvSpPr>
        <p:spPr>
          <a:xfrm>
            <a:off x="1532780" y="2722534"/>
            <a:ext cx="2183691" cy="206210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2000" dirty="0" smtClean="0"/>
              <a:t>Diminuire </a:t>
            </a:r>
            <a:r>
              <a:rPr lang="it-IT" sz="2000" dirty="0"/>
              <a:t>gli stati di ansia e tensione migliorando il tono dell’umore</a:t>
            </a:r>
          </a:p>
          <a:p>
            <a:endParaRPr lang="it-IT" sz="28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9905564" y="2700490"/>
            <a:ext cx="2038548" cy="203132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Migliorare </a:t>
            </a:r>
            <a:r>
              <a:rPr lang="it-IT" dirty="0"/>
              <a:t>le capacità di </a:t>
            </a:r>
            <a:r>
              <a:rPr lang="it-IT" b="1" dirty="0"/>
              <a:t>elaborazione e verbalizzazione </a:t>
            </a:r>
            <a:r>
              <a:rPr lang="it-IT" dirty="0"/>
              <a:t>di ciò che accade in seduta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340584" y="2722534"/>
            <a:ext cx="2148115" cy="203132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Migliorare la capacità di </a:t>
            </a:r>
            <a:r>
              <a:rPr lang="it-IT" b="1" dirty="0" smtClean="0"/>
              <a:t>comprensione </a:t>
            </a:r>
            <a:r>
              <a:rPr lang="it-IT" b="1" dirty="0"/>
              <a:t>ricettiva </a:t>
            </a:r>
            <a:r>
              <a:rPr lang="it-IT" dirty="0"/>
              <a:t>delle emozioni e delle comunicazioni non </a:t>
            </a:r>
            <a:r>
              <a:rPr lang="it-IT" dirty="0" smtClean="0"/>
              <a:t>verbali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63657" y="2703617"/>
            <a:ext cx="2989943" cy="175432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Sviluppare la capacità di </a:t>
            </a:r>
            <a:r>
              <a:rPr lang="it-IT" b="1" dirty="0" smtClean="0"/>
              <a:t>gestire </a:t>
            </a:r>
            <a:r>
              <a:rPr lang="it-IT" b="1" dirty="0"/>
              <a:t>l’espressione </a:t>
            </a:r>
            <a:r>
              <a:rPr lang="it-IT" dirty="0"/>
              <a:t>delle proprie emozioni </a:t>
            </a:r>
            <a:r>
              <a:rPr lang="it-IT" dirty="0" smtClean="0"/>
              <a:t>e ampliare/comprendere la comunicazione </a:t>
            </a:r>
            <a:r>
              <a:rPr lang="it-IT" dirty="0"/>
              <a:t>non </a:t>
            </a:r>
            <a:r>
              <a:rPr lang="it-IT" dirty="0" smtClean="0"/>
              <a:t>verbali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304497" y="1666536"/>
            <a:ext cx="7449103" cy="646331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Riconoscimento Espressione e Regolazione </a:t>
            </a:r>
          </a:p>
          <a:p>
            <a:pPr algn="ctr"/>
            <a:r>
              <a:rPr lang="it-IT" dirty="0" smtClean="0"/>
              <a:t>delle emozioni</a:t>
            </a: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769257" y="4653623"/>
            <a:ext cx="2430561" cy="212758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Rallentare </a:t>
            </a:r>
          </a:p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Rilassarsi </a:t>
            </a:r>
          </a:p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Distendersi </a:t>
            </a:r>
          </a:p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Divertirsi 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3689865" y="4653624"/>
            <a:ext cx="2583745" cy="212758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Esperire la componente emotiva della musica e collegarla all’espressione mimica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6763657" y="4653624"/>
            <a:ext cx="5180455" cy="2204376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Rivisitare/riflettere sui vissuti emotivi  (utilizzando la componente simbolica della musica) focalizzando il sistema antecedente 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 agito conseguente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7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410" y="435423"/>
            <a:ext cx="8911687" cy="5994406"/>
          </a:xfrm>
        </p:spPr>
        <p:txBody>
          <a:bodyPr>
            <a:normAutofit/>
          </a:bodyPr>
          <a:lstStyle/>
          <a:p>
            <a:pPr algn="ctr"/>
            <a:r>
              <a:rPr lang="it-IT" sz="4800" b="1" dirty="0" smtClean="0">
                <a:solidFill>
                  <a:srgbClr val="F15109"/>
                </a:solidFill>
              </a:rPr>
              <a:t/>
            </a:r>
            <a:br>
              <a:rPr lang="it-IT" sz="4800" b="1" dirty="0" smtClean="0">
                <a:solidFill>
                  <a:srgbClr val="F15109"/>
                </a:solidFill>
              </a:rPr>
            </a:br>
            <a:r>
              <a:rPr lang="it-IT" sz="4800" b="1" dirty="0">
                <a:solidFill>
                  <a:srgbClr val="F15109"/>
                </a:solidFill>
              </a:rPr>
              <a:t/>
            </a:r>
            <a:br>
              <a:rPr lang="it-IT" sz="4800" b="1" dirty="0">
                <a:solidFill>
                  <a:srgbClr val="F15109"/>
                </a:solidFill>
              </a:rPr>
            </a:br>
            <a:r>
              <a:rPr lang="it-IT" sz="4800" b="1" dirty="0" smtClean="0">
                <a:solidFill>
                  <a:srgbClr val="F15109"/>
                </a:solidFill>
              </a:rPr>
              <a:t>Musicoterapia e Autismo</a:t>
            </a:r>
            <a:r>
              <a:rPr lang="it-IT" sz="4800" b="1" dirty="0">
                <a:solidFill>
                  <a:srgbClr val="F15109"/>
                </a:solidFill>
              </a:rPr>
              <a:t>.</a:t>
            </a:r>
            <a:r>
              <a:rPr lang="it-IT" sz="4800" b="1" dirty="0" smtClean="0">
                <a:solidFill>
                  <a:srgbClr val="F15109"/>
                </a:solidFill>
              </a:rPr>
              <a:t> </a:t>
            </a:r>
            <a:br>
              <a:rPr lang="it-IT" sz="4800" b="1" dirty="0" smtClean="0">
                <a:solidFill>
                  <a:srgbClr val="F15109"/>
                </a:solidFill>
              </a:rPr>
            </a:br>
            <a:r>
              <a:rPr lang="it-IT" sz="4800" dirty="0" smtClean="0"/>
              <a:t/>
            </a:r>
            <a:br>
              <a:rPr lang="it-IT" sz="4800" dirty="0" smtClean="0"/>
            </a:br>
            <a:r>
              <a:rPr lang="it-IT" sz="4800" b="1" dirty="0" smtClean="0">
                <a:solidFill>
                  <a:srgbClr val="F15109"/>
                </a:solidFill>
              </a:rPr>
              <a:t>La ricerca</a:t>
            </a:r>
            <a:endParaRPr lang="it-IT" sz="4800" b="1" dirty="0">
              <a:solidFill>
                <a:srgbClr val="F151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49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410" y="435423"/>
            <a:ext cx="8911687" cy="59944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800" b="1" dirty="0" smtClean="0">
                <a:solidFill>
                  <a:srgbClr val="F15109"/>
                </a:solidFill>
              </a:rPr>
              <a:t>Musicoterapia e Autismo</a:t>
            </a:r>
            <a:r>
              <a:rPr lang="it-IT" sz="4800" b="1" dirty="0">
                <a:solidFill>
                  <a:srgbClr val="F15109"/>
                </a:solidFill>
              </a:rPr>
              <a:t>.</a:t>
            </a:r>
            <a:r>
              <a:rPr lang="it-IT" sz="4800" b="1" dirty="0" smtClean="0">
                <a:solidFill>
                  <a:srgbClr val="F15109"/>
                </a:solidFill>
              </a:rPr>
              <a:t> </a:t>
            </a:r>
            <a:br>
              <a:rPr lang="it-IT" sz="4800" b="1" dirty="0" smtClean="0">
                <a:solidFill>
                  <a:srgbClr val="F15109"/>
                </a:solidFill>
              </a:rPr>
            </a:br>
            <a:r>
              <a:rPr lang="it-IT" sz="4800" dirty="0" smtClean="0"/>
              <a:t/>
            </a:r>
            <a:br>
              <a:rPr lang="it-IT" sz="4800" dirty="0" smtClean="0"/>
            </a:br>
            <a:r>
              <a:rPr lang="it-IT" sz="4800" b="1" dirty="0" smtClean="0">
                <a:solidFill>
                  <a:srgbClr val="F15109"/>
                </a:solidFill>
              </a:rPr>
              <a:t>T</a:t>
            </a:r>
            <a:r>
              <a:rPr lang="it-IT" sz="4800" dirty="0" smtClean="0"/>
              <a:t>rial </a:t>
            </a:r>
            <a:r>
              <a:rPr lang="it-IT" sz="4800" dirty="0"/>
              <a:t>of </a:t>
            </a:r>
            <a:r>
              <a:rPr lang="it-IT" sz="4800" b="1" dirty="0" err="1">
                <a:solidFill>
                  <a:srgbClr val="F15109"/>
                </a:solidFill>
              </a:rPr>
              <a:t>I</a:t>
            </a:r>
            <a:r>
              <a:rPr lang="it-IT" sz="4800" dirty="0" err="1"/>
              <a:t>mprovisational</a:t>
            </a:r>
            <a:r>
              <a:rPr lang="it-IT" sz="4800" dirty="0"/>
              <a:t> </a:t>
            </a:r>
            <a:r>
              <a:rPr lang="it-IT" sz="4800" b="1" dirty="0">
                <a:solidFill>
                  <a:srgbClr val="F15109"/>
                </a:solidFill>
              </a:rPr>
              <a:t>M</a:t>
            </a:r>
            <a:r>
              <a:rPr lang="it-IT" sz="4800" dirty="0"/>
              <a:t>usic-</a:t>
            </a:r>
            <a:r>
              <a:rPr lang="it-IT" sz="4800" dirty="0" err="1"/>
              <a:t>therapy’s</a:t>
            </a:r>
            <a:r>
              <a:rPr lang="it-IT" sz="4800" dirty="0"/>
              <a:t> </a:t>
            </a:r>
            <a:r>
              <a:rPr lang="it-IT" sz="4800" b="1" dirty="0" err="1">
                <a:solidFill>
                  <a:srgbClr val="F15109"/>
                </a:solidFill>
              </a:rPr>
              <a:t>E</a:t>
            </a:r>
            <a:r>
              <a:rPr lang="it-IT" sz="4800" dirty="0" err="1"/>
              <a:t>ffectiveness</a:t>
            </a:r>
            <a:r>
              <a:rPr lang="it-IT" sz="4800" dirty="0"/>
              <a:t>, with </a:t>
            </a:r>
            <a:r>
              <a:rPr lang="it-IT" sz="4800" b="1" dirty="0" err="1">
                <a:solidFill>
                  <a:srgbClr val="F15109"/>
                </a:solidFill>
              </a:rPr>
              <a:t>A</a:t>
            </a:r>
            <a:r>
              <a:rPr lang="it-IT" sz="4800" dirty="0" err="1"/>
              <a:t>utistic</a:t>
            </a:r>
            <a:r>
              <a:rPr lang="it-IT" sz="4800" dirty="0"/>
              <a:t> </a:t>
            </a:r>
            <a:r>
              <a:rPr lang="it-IT" sz="4800" dirty="0" err="1" smtClean="0"/>
              <a:t>children</a:t>
            </a:r>
            <a:r>
              <a:rPr lang="it-IT" sz="4800" dirty="0" smtClean="0"/>
              <a:t> – T.I.M.E. – A.</a:t>
            </a:r>
            <a:br>
              <a:rPr lang="it-IT" sz="4800" dirty="0" smtClean="0"/>
            </a:br>
            <a:r>
              <a:rPr lang="it-IT" sz="4800" b="1" dirty="0" smtClean="0"/>
              <a:t/>
            </a:r>
            <a:br>
              <a:rPr lang="it-IT" sz="4800" b="1" dirty="0" smtClean="0"/>
            </a:br>
            <a:r>
              <a:rPr lang="it-IT" sz="4800" b="1" dirty="0">
                <a:solidFill>
                  <a:srgbClr val="F15109"/>
                </a:solidFill>
              </a:rPr>
              <a:t>Ricerca sull’efficacia della musicoterapia </a:t>
            </a:r>
            <a:r>
              <a:rPr lang="it-IT" sz="4800" b="1" dirty="0" err="1">
                <a:solidFill>
                  <a:srgbClr val="F15109"/>
                </a:solidFill>
              </a:rPr>
              <a:t>improvvisativa</a:t>
            </a:r>
            <a:r>
              <a:rPr lang="it-IT" sz="4800" b="1" dirty="0">
                <a:solidFill>
                  <a:srgbClr val="F15109"/>
                </a:solidFill>
              </a:rPr>
              <a:t> (attiva) con i Bambini con ASD</a:t>
            </a:r>
            <a:endParaRPr lang="it-IT" sz="4800" b="1" dirty="0">
              <a:solidFill>
                <a:srgbClr val="F151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20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5602667" y="3490381"/>
            <a:ext cx="1957387" cy="1785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Gli universali delle pratiche musicali</a:t>
            </a:r>
            <a:endParaRPr lang="it-IT" sz="2000" b="1" dirty="0"/>
          </a:p>
        </p:txBody>
      </p:sp>
      <p:sp>
        <p:nvSpPr>
          <p:cNvPr id="8" name="Ovale 7"/>
          <p:cNvSpPr/>
          <p:nvPr/>
        </p:nvSpPr>
        <p:spPr>
          <a:xfrm>
            <a:off x="2044155" y="1704443"/>
            <a:ext cx="1957387" cy="1785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Gli universali musicali</a:t>
            </a:r>
            <a:endParaRPr lang="it-IT" sz="2000" b="1" dirty="0"/>
          </a:p>
        </p:txBody>
      </p:sp>
      <p:sp>
        <p:nvSpPr>
          <p:cNvPr id="9" name="Ovale 8"/>
          <p:cNvSpPr/>
          <p:nvPr/>
        </p:nvSpPr>
        <p:spPr>
          <a:xfrm>
            <a:off x="9161179" y="2011416"/>
            <a:ext cx="1957387" cy="1785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Le funzioni delle attività musicali </a:t>
            </a:r>
            <a:endParaRPr lang="it-IT" sz="2000" b="1" dirty="0"/>
          </a:p>
        </p:txBody>
      </p:sp>
      <p:sp>
        <p:nvSpPr>
          <p:cNvPr id="19" name="Ovale 18"/>
          <p:cNvSpPr/>
          <p:nvPr/>
        </p:nvSpPr>
        <p:spPr>
          <a:xfrm>
            <a:off x="4333857" y="1068005"/>
            <a:ext cx="4495008" cy="1886821"/>
          </a:xfrm>
          <a:prstGeom prst="ellipse">
            <a:avLst/>
          </a:prstGeom>
          <a:solidFill>
            <a:srgbClr val="F2C0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Cos’è la musica?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34107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6808"/>
          </a:xfrm>
        </p:spPr>
        <p:txBody>
          <a:bodyPr>
            <a:normAutofit/>
          </a:bodyPr>
          <a:lstStyle/>
          <a:p>
            <a:r>
              <a:rPr lang="it-IT" dirty="0" smtClean="0"/>
              <a:t>Musicoterapia e autismo</a:t>
            </a:r>
            <a:r>
              <a:rPr lang="it-IT" dirty="0"/>
              <a:t>.</a:t>
            </a:r>
            <a:r>
              <a:rPr lang="it-IT" dirty="0" smtClean="0"/>
              <a:t> La ricerca.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5" y="1676399"/>
            <a:ext cx="9424904" cy="4971143"/>
          </a:xfrm>
        </p:spPr>
        <p:txBody>
          <a:bodyPr>
            <a:normAutofit/>
          </a:bodyPr>
          <a:lstStyle/>
          <a:p>
            <a:pPr marL="0" lvl="1" indent="0" algn="r">
              <a:lnSpc>
                <a:spcPct val="150000"/>
              </a:lnSpc>
              <a:buNone/>
            </a:pPr>
            <a:r>
              <a:rPr lang="it-IT" sz="3600" dirty="0" smtClean="0"/>
              <a:t>FINALITA’</a:t>
            </a:r>
          </a:p>
          <a:p>
            <a:pPr lvl="1" algn="r">
              <a:lnSpc>
                <a:spcPct val="150000"/>
              </a:lnSpc>
            </a:pPr>
            <a:r>
              <a:rPr lang="it-IT" sz="3600" b="1" dirty="0" smtClean="0"/>
              <a:t>Verificare </a:t>
            </a:r>
            <a:r>
              <a:rPr lang="it-IT" sz="3600" b="1" dirty="0"/>
              <a:t>e definire scientificamente</a:t>
            </a:r>
            <a:r>
              <a:rPr lang="it-IT" sz="3600" dirty="0"/>
              <a:t> gli indicatori relativi alla </a:t>
            </a:r>
            <a:r>
              <a:rPr lang="it-IT" sz="3600" b="1" dirty="0"/>
              <a:t>efficacia clinica </a:t>
            </a:r>
            <a:r>
              <a:rPr lang="it-IT" sz="3600" dirty="0"/>
              <a:t>della </a:t>
            </a:r>
            <a:r>
              <a:rPr lang="it-IT" sz="3600" b="1" dirty="0"/>
              <a:t>musicoterapia</a:t>
            </a:r>
            <a:r>
              <a:rPr lang="it-IT" sz="3600" dirty="0"/>
              <a:t> nell’ambito </a:t>
            </a:r>
            <a:r>
              <a:rPr lang="it-IT" sz="3600" b="1" dirty="0" smtClean="0"/>
              <a:t>autistico</a:t>
            </a:r>
            <a:endParaRPr lang="it-IT" sz="3600" dirty="0" smtClean="0"/>
          </a:p>
        </p:txBody>
      </p:sp>
    </p:spTree>
    <p:extLst>
      <p:ext uri="{BB962C8B-B14F-4D97-AF65-F5344CB8AC3E}">
        <p14:creationId xmlns:p14="http://schemas.microsoft.com/office/powerpoint/2010/main" val="95685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44468" y="116110"/>
            <a:ext cx="8911687" cy="66680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Musicoterapia e autismo</a:t>
            </a:r>
            <a:r>
              <a:rPr lang="it-IT" dirty="0" smtClean="0"/>
              <a:t>. La ricerca TIME-A.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36692" y="1037771"/>
            <a:ext cx="9255308" cy="5667829"/>
          </a:xfrm>
        </p:spPr>
        <p:txBody>
          <a:bodyPr>
            <a:normAutofit fontScale="92500" lnSpcReduction="10000"/>
          </a:bodyPr>
          <a:lstStyle/>
          <a:p>
            <a:pPr marL="87313" lvl="1" indent="0" algn="just">
              <a:lnSpc>
                <a:spcPct val="120000"/>
              </a:lnSpc>
              <a:buNone/>
            </a:pPr>
            <a:r>
              <a:rPr lang="it-IT" sz="2400" dirty="0" smtClean="0"/>
              <a:t>Il progetto è finanziato </a:t>
            </a:r>
            <a:r>
              <a:rPr lang="it-IT" sz="2400" dirty="0"/>
              <a:t>e promosso dalla </a:t>
            </a:r>
            <a:r>
              <a:rPr lang="it-IT" sz="2400" dirty="0" err="1"/>
              <a:t>University</a:t>
            </a:r>
            <a:r>
              <a:rPr lang="it-IT" sz="2400" dirty="0"/>
              <a:t> </a:t>
            </a:r>
            <a:r>
              <a:rPr lang="it-IT" sz="2400" dirty="0" err="1"/>
              <a:t>Research</a:t>
            </a:r>
            <a:r>
              <a:rPr lang="it-IT" sz="2400" dirty="0"/>
              <a:t> </a:t>
            </a:r>
            <a:r>
              <a:rPr lang="it-IT" sz="2400" dirty="0" err="1"/>
              <a:t>Council</a:t>
            </a:r>
            <a:r>
              <a:rPr lang="it-IT" sz="2400" dirty="0"/>
              <a:t> di Bergen, </a:t>
            </a:r>
            <a:r>
              <a:rPr lang="it-IT" sz="2400" b="1" dirty="0" smtClean="0"/>
              <a:t>Norvegia</a:t>
            </a:r>
            <a:r>
              <a:rPr lang="it-IT" sz="2400" dirty="0" smtClean="0"/>
              <a:t>. </a:t>
            </a:r>
          </a:p>
          <a:p>
            <a:pPr marL="87313" lvl="1" indent="0" algn="just">
              <a:lnSpc>
                <a:spcPct val="120000"/>
              </a:lnSpc>
              <a:buNone/>
            </a:pPr>
            <a:r>
              <a:rPr lang="it-IT" sz="2400" dirty="0" smtClean="0"/>
              <a:t>È iniziato </a:t>
            </a:r>
            <a:r>
              <a:rPr lang="it-IT" sz="2400" dirty="0"/>
              <a:t>nel 2012 </a:t>
            </a:r>
            <a:r>
              <a:rPr lang="it-IT" sz="2400" dirty="0" smtClean="0"/>
              <a:t>si concluderà nel </a:t>
            </a:r>
            <a:r>
              <a:rPr lang="it-IT" sz="2400" dirty="0"/>
              <a:t>2016, </a:t>
            </a:r>
            <a:endParaRPr lang="it-IT" sz="2400" dirty="0" smtClean="0"/>
          </a:p>
          <a:p>
            <a:pPr marL="87313" lvl="1" indent="0" algn="just">
              <a:lnSpc>
                <a:spcPct val="120000"/>
              </a:lnSpc>
              <a:buNone/>
            </a:pPr>
            <a:r>
              <a:rPr lang="it-IT" sz="2400" dirty="0" smtClean="0"/>
              <a:t>Coinvolge </a:t>
            </a:r>
            <a:r>
              <a:rPr lang="it-IT" sz="2400" u="sng" dirty="0"/>
              <a:t>nove</a:t>
            </a:r>
            <a:r>
              <a:rPr lang="it-IT" sz="2400" dirty="0"/>
              <a:t> differenti Paesi in quattro continenti: </a:t>
            </a:r>
            <a:endParaRPr lang="it-IT" sz="2400" dirty="0" smtClean="0"/>
          </a:p>
          <a:p>
            <a:pPr lvl="2"/>
            <a:r>
              <a:rPr lang="it-IT" sz="2200" b="1" dirty="0" smtClean="0"/>
              <a:t>Norvegia </a:t>
            </a:r>
            <a:r>
              <a:rPr lang="it-IT" sz="2200" dirty="0"/>
              <a:t>(Gold, </a:t>
            </a:r>
            <a:r>
              <a:rPr lang="it-IT" sz="2200" dirty="0" err="1"/>
              <a:t>Moessler</a:t>
            </a:r>
            <a:r>
              <a:rPr lang="it-IT" sz="2200" dirty="0"/>
              <a:t>), </a:t>
            </a:r>
            <a:endParaRPr lang="it-IT" sz="2200" dirty="0" smtClean="0"/>
          </a:p>
          <a:p>
            <a:pPr lvl="2"/>
            <a:r>
              <a:rPr lang="it-IT" sz="2200" b="1" dirty="0" smtClean="0"/>
              <a:t>Austria </a:t>
            </a:r>
            <a:r>
              <a:rPr lang="it-IT" sz="2200" dirty="0"/>
              <a:t>(</a:t>
            </a:r>
            <a:r>
              <a:rPr lang="it-IT" sz="2200" dirty="0" err="1"/>
              <a:t>Gerettsegger</a:t>
            </a:r>
            <a:r>
              <a:rPr lang="it-IT" sz="2200" dirty="0"/>
              <a:t>), </a:t>
            </a:r>
            <a:endParaRPr lang="it-IT" sz="2200" dirty="0" smtClean="0"/>
          </a:p>
          <a:p>
            <a:pPr lvl="2"/>
            <a:r>
              <a:rPr lang="it-IT" sz="2200" b="1" dirty="0" smtClean="0"/>
              <a:t>Italia </a:t>
            </a:r>
            <a:r>
              <a:rPr lang="it-IT" sz="2200" dirty="0"/>
              <a:t>(Muratori, </a:t>
            </a:r>
            <a:r>
              <a:rPr lang="it-IT" sz="2200" dirty="0" err="1"/>
              <a:t>Suvini</a:t>
            </a:r>
            <a:r>
              <a:rPr lang="it-IT" sz="2200" dirty="0"/>
              <a:t>), </a:t>
            </a:r>
            <a:endParaRPr lang="it-IT" sz="2200" dirty="0" smtClean="0"/>
          </a:p>
          <a:p>
            <a:pPr lvl="2"/>
            <a:r>
              <a:rPr lang="it-IT" sz="2200" b="1" dirty="0" smtClean="0"/>
              <a:t>Gran </a:t>
            </a:r>
            <a:r>
              <a:rPr lang="it-IT" sz="2200" b="1" dirty="0"/>
              <a:t>Bretagna </a:t>
            </a:r>
            <a:r>
              <a:rPr lang="it-IT" sz="2200" dirty="0"/>
              <a:t>(</a:t>
            </a:r>
            <a:r>
              <a:rPr lang="it-IT" sz="2200" dirty="0" err="1"/>
              <a:t>Oldfield</a:t>
            </a:r>
            <a:r>
              <a:rPr lang="it-IT" sz="2200" dirty="0"/>
              <a:t>), </a:t>
            </a:r>
            <a:endParaRPr lang="it-IT" sz="2200" dirty="0" smtClean="0"/>
          </a:p>
          <a:p>
            <a:pPr lvl="2"/>
            <a:r>
              <a:rPr lang="it-IT" sz="2200" b="1" dirty="0" smtClean="0"/>
              <a:t>Israele </a:t>
            </a:r>
            <a:r>
              <a:rPr lang="it-IT" sz="2200" dirty="0"/>
              <a:t>(</a:t>
            </a:r>
            <a:r>
              <a:rPr lang="it-IT" sz="2200" dirty="0" err="1"/>
              <a:t>Elefant</a:t>
            </a:r>
            <a:r>
              <a:rPr lang="it-IT" sz="2200" dirty="0"/>
              <a:t>), </a:t>
            </a:r>
            <a:endParaRPr lang="it-IT" sz="2200" dirty="0" smtClean="0"/>
          </a:p>
          <a:p>
            <a:pPr lvl="2"/>
            <a:r>
              <a:rPr lang="it-IT" sz="2200" b="1" dirty="0" smtClean="0"/>
              <a:t>USA </a:t>
            </a:r>
            <a:r>
              <a:rPr lang="it-IT" sz="2200" dirty="0"/>
              <a:t>(Carpente), </a:t>
            </a:r>
            <a:endParaRPr lang="it-IT" sz="2200" dirty="0" smtClean="0"/>
          </a:p>
          <a:p>
            <a:pPr lvl="2"/>
            <a:r>
              <a:rPr lang="it-IT" sz="2200" b="1" dirty="0" smtClean="0"/>
              <a:t>Brasile </a:t>
            </a:r>
            <a:r>
              <a:rPr lang="it-IT" sz="2200" dirty="0"/>
              <a:t>(Gattino), </a:t>
            </a:r>
            <a:endParaRPr lang="it-IT" sz="2200" dirty="0" smtClean="0"/>
          </a:p>
          <a:p>
            <a:pPr lvl="2"/>
            <a:r>
              <a:rPr lang="it-IT" sz="2200" b="1" dirty="0" smtClean="0"/>
              <a:t>Korea </a:t>
            </a:r>
            <a:r>
              <a:rPr lang="it-IT" sz="2200" dirty="0"/>
              <a:t>(</a:t>
            </a:r>
            <a:r>
              <a:rPr lang="it-IT" sz="2200" dirty="0" err="1"/>
              <a:t>Kim</a:t>
            </a:r>
            <a:r>
              <a:rPr lang="it-IT" sz="2200" dirty="0" smtClean="0"/>
              <a:t>),</a:t>
            </a:r>
          </a:p>
          <a:p>
            <a:pPr lvl="2"/>
            <a:r>
              <a:rPr lang="it-IT" sz="2200" b="1" dirty="0" smtClean="0"/>
              <a:t>Australia </a:t>
            </a:r>
            <a:r>
              <a:rPr lang="it-IT" sz="2200" dirty="0"/>
              <a:t>(Thompson).  </a:t>
            </a: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3956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6808"/>
          </a:xfrm>
        </p:spPr>
        <p:txBody>
          <a:bodyPr>
            <a:normAutofit/>
          </a:bodyPr>
          <a:lstStyle/>
          <a:p>
            <a:r>
              <a:rPr lang="it-IT" dirty="0" smtClean="0"/>
              <a:t>Musicoterapia e autismo</a:t>
            </a:r>
            <a:r>
              <a:rPr lang="it-IT" dirty="0" smtClean="0"/>
              <a:t>. La ricerca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5" y="1676399"/>
            <a:ext cx="9599075" cy="518160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it-IT" sz="2800" dirty="0"/>
              <a:t>Il progetto Time-A </a:t>
            </a:r>
            <a:r>
              <a:rPr lang="it-IT" sz="2800" dirty="0" smtClean="0"/>
              <a:t>(a cura di Christian Gold), </a:t>
            </a:r>
            <a:r>
              <a:rPr lang="it-IT" sz="2800" dirty="0"/>
              <a:t>sarà il primo </a:t>
            </a:r>
            <a:r>
              <a:rPr lang="it-IT" sz="2800" dirty="0" smtClean="0"/>
              <a:t>progetto di ricerca internazionale </a:t>
            </a:r>
            <a:r>
              <a:rPr lang="it-IT" sz="2800" dirty="0"/>
              <a:t>che proverà </a:t>
            </a:r>
            <a:r>
              <a:rPr lang="it-IT" sz="2800" dirty="0" smtClean="0"/>
              <a:t>a: 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misurare </a:t>
            </a:r>
            <a:r>
              <a:rPr lang="it-IT" sz="2400" b="1" dirty="0"/>
              <a:t>l’impatto della relazione terapeutica </a:t>
            </a:r>
            <a:r>
              <a:rPr lang="it-IT" sz="2400" dirty="0"/>
              <a:t>sugli </a:t>
            </a:r>
            <a:r>
              <a:rPr lang="it-IT" sz="2400" b="1" dirty="0"/>
              <a:t>aspetti corporei ed </a:t>
            </a:r>
            <a:r>
              <a:rPr lang="it-IT" sz="2400" b="1" dirty="0" smtClean="0"/>
              <a:t>emozionali </a:t>
            </a:r>
            <a:r>
              <a:rPr lang="it-IT" sz="2400" dirty="0" smtClean="0"/>
              <a:t>quali meccanismi causali dei cambiamenti dei tratti comportamentali dei bambini appartenenti allo spettro autistico</a:t>
            </a:r>
            <a:r>
              <a:rPr lang="it-IT" sz="2400" b="1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it-IT" sz="2400" b="1" dirty="0" smtClean="0"/>
              <a:t>Il </a:t>
            </a:r>
            <a:r>
              <a:rPr lang="it-IT" sz="2400" b="1" dirty="0"/>
              <a:t>corpo e le emozioni del bambino autistico sono un settore trascurato nella ricerca sull'autismo. </a:t>
            </a:r>
            <a:endParaRPr lang="it-IT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3611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6808"/>
          </a:xfrm>
        </p:spPr>
        <p:txBody>
          <a:bodyPr>
            <a:normAutofit/>
          </a:bodyPr>
          <a:lstStyle/>
          <a:p>
            <a:r>
              <a:rPr lang="it-IT" dirty="0" smtClean="0"/>
              <a:t>Musicoterapia e autismo</a:t>
            </a:r>
            <a:r>
              <a:rPr lang="it-IT" dirty="0" smtClean="0"/>
              <a:t>. La ricerca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5" y="1676399"/>
            <a:ext cx="9119463" cy="4589929"/>
          </a:xfrm>
        </p:spPr>
        <p:txBody>
          <a:bodyPr>
            <a:noAutofit/>
          </a:bodyPr>
          <a:lstStyle/>
          <a:p>
            <a:r>
              <a:rPr lang="it-IT" sz="2400" dirty="0" smtClean="0"/>
              <a:t>Il </a:t>
            </a:r>
            <a:r>
              <a:rPr lang="it-IT" sz="2400" dirty="0"/>
              <a:t>progetto avrà anche la possibilità unica di concentrarsi su </a:t>
            </a:r>
            <a:r>
              <a:rPr lang="it-IT" sz="2400" b="1" dirty="0"/>
              <a:t>fattori trans-culturali </a:t>
            </a:r>
            <a:r>
              <a:rPr lang="it-IT" sz="2400" dirty="0"/>
              <a:t>che potrebbero influenzare l’efficacia del trattamento autistico dato che nove Paesi di tutto il mondo potranno contribuire alla raccolta di dati. </a:t>
            </a:r>
            <a:endParaRPr lang="it-IT" sz="2400" dirty="0" smtClean="0"/>
          </a:p>
          <a:p>
            <a:r>
              <a:rPr lang="it-IT" sz="2400" dirty="0" smtClean="0"/>
              <a:t>Il </a:t>
            </a:r>
            <a:r>
              <a:rPr lang="it-IT" sz="2400" dirty="0"/>
              <a:t>progetto darà un significativo contributo alla creazione di una </a:t>
            </a:r>
            <a:r>
              <a:rPr lang="it-IT" sz="2400" b="1" dirty="0"/>
              <a:t>rete</a:t>
            </a:r>
            <a:r>
              <a:rPr lang="it-IT" sz="2400" dirty="0"/>
              <a:t> e uno </a:t>
            </a:r>
            <a:r>
              <a:rPr lang="it-IT" sz="2400" b="1" dirty="0"/>
              <a:t>scambio</a:t>
            </a:r>
            <a:r>
              <a:rPr lang="it-IT" sz="2400" dirty="0"/>
              <a:t> tra </a:t>
            </a:r>
            <a:r>
              <a:rPr lang="it-IT" sz="2400" u="sng" dirty="0"/>
              <a:t>Centri di Ricerca in tutto il mondo</a:t>
            </a:r>
            <a:r>
              <a:rPr lang="it-IT" sz="2400" dirty="0"/>
              <a:t>. </a:t>
            </a:r>
            <a:endParaRPr lang="it-IT" sz="2400" dirty="0" smtClean="0"/>
          </a:p>
          <a:p>
            <a:r>
              <a:rPr lang="it-IT" sz="2400" dirty="0" smtClean="0"/>
              <a:t>I </a:t>
            </a:r>
            <a:r>
              <a:rPr lang="it-IT" sz="2400" dirty="0"/>
              <a:t>risultati del progetto Time-A saranno pubblicati in riviste ad alto impatto interdisciplinari e risultati saranno indirizzati alle persone con autismo e a coloro che lavorano in questo ambito</a:t>
            </a:r>
            <a:r>
              <a:rPr lang="it-IT" sz="2400" dirty="0" smtClean="0"/>
              <a:t>.</a:t>
            </a:r>
            <a:endParaRPr lang="it-IT" sz="24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6088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666808"/>
          </a:xfrm>
        </p:spPr>
        <p:txBody>
          <a:bodyPr>
            <a:normAutofit/>
          </a:bodyPr>
          <a:lstStyle/>
          <a:p>
            <a:r>
              <a:rPr lang="it-IT" dirty="0" smtClean="0"/>
              <a:t>Musicoterapia e autismo</a:t>
            </a:r>
            <a:r>
              <a:rPr lang="it-IT" dirty="0" smtClean="0"/>
              <a:t>. La ricerca.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5" y="840975"/>
            <a:ext cx="9119463" cy="601702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I pazienti </a:t>
            </a:r>
            <a:r>
              <a:rPr lang="it-IT" sz="2000" b="1" dirty="0"/>
              <a:t>inclusi</a:t>
            </a:r>
            <a:r>
              <a:rPr lang="it-IT" sz="2000" dirty="0"/>
              <a:t> hanno una diagnosi di disturbo dello spettro autistico valutata da uno psichiatra infantile o psicologo clinico secondo i criteri ICD-10. </a:t>
            </a:r>
            <a:r>
              <a:rPr lang="it-IT" sz="2000" dirty="0" smtClean="0"/>
              <a:t>Sarà somministrato </a:t>
            </a:r>
            <a:r>
              <a:rPr lang="it-IT" sz="2000" dirty="0"/>
              <a:t>l'</a:t>
            </a:r>
            <a:r>
              <a:rPr lang="it-IT" sz="2000" dirty="0" err="1"/>
              <a:t>Autism</a:t>
            </a:r>
            <a:r>
              <a:rPr lang="it-IT" sz="2000" dirty="0"/>
              <a:t> </a:t>
            </a:r>
            <a:r>
              <a:rPr lang="it-IT" sz="2000" dirty="0" err="1"/>
              <a:t>Diagnostic</a:t>
            </a:r>
            <a:r>
              <a:rPr lang="it-IT" sz="2000" dirty="0"/>
              <a:t> </a:t>
            </a:r>
            <a:r>
              <a:rPr lang="it-IT" sz="2000" dirty="0" err="1"/>
              <a:t>Observation</a:t>
            </a:r>
            <a:r>
              <a:rPr lang="it-IT" sz="2000" dirty="0"/>
              <a:t> Schedule (ADOS) e la </a:t>
            </a:r>
            <a:r>
              <a:rPr lang="it-IT" sz="2000" dirty="0" err="1"/>
              <a:t>Interview-Revised</a:t>
            </a:r>
            <a:r>
              <a:rPr lang="it-IT" sz="2000" dirty="0"/>
              <a:t> (</a:t>
            </a:r>
            <a:r>
              <a:rPr lang="it-IT" sz="2000" dirty="0" smtClean="0"/>
              <a:t>ADI-R)</a:t>
            </a:r>
          </a:p>
          <a:p>
            <a:pPr>
              <a:lnSpc>
                <a:spcPct val="150000"/>
              </a:lnSpc>
            </a:pPr>
            <a:r>
              <a:rPr lang="it-IT" dirty="0"/>
              <a:t>L’ età dei pazienti è tra i </a:t>
            </a:r>
            <a:r>
              <a:rPr lang="it-IT" b="1" dirty="0"/>
              <a:t>4 anni e i 6 anni e 11 mesi</a:t>
            </a:r>
            <a:r>
              <a:rPr lang="it-IT" dirty="0"/>
              <a:t>. Questa fascia di età è stata definita in relazione agli obiettivi della musicoterapia come intervento precoce. </a:t>
            </a:r>
            <a:endParaRPr lang="it-IT" dirty="0" smtClean="0"/>
          </a:p>
          <a:p>
            <a:pPr>
              <a:lnSpc>
                <a:spcPct val="150000"/>
              </a:lnSpc>
            </a:pPr>
            <a:r>
              <a:rPr lang="it-IT" dirty="0" smtClean="0"/>
              <a:t>E</a:t>
            </a:r>
            <a:r>
              <a:rPr lang="it-IT" dirty="0"/>
              <a:t>’ stato ritenuto importante che i pazienti possano essere in grado di partecipare autonomamente alla terapia </a:t>
            </a:r>
            <a:r>
              <a:rPr lang="it-IT" dirty="0" smtClean="0"/>
              <a:t>individuale.</a:t>
            </a:r>
            <a:r>
              <a:rPr lang="it-IT" dirty="0"/>
              <a:t> </a:t>
            </a:r>
          </a:p>
          <a:p>
            <a:pPr marL="0" indent="0">
              <a:lnSpc>
                <a:spcPct val="150000"/>
              </a:lnSpc>
              <a:buNone/>
            </a:pPr>
            <a:endParaRPr lang="it-IT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I </a:t>
            </a:r>
            <a:r>
              <a:rPr lang="it-IT" sz="2000" b="1" dirty="0"/>
              <a:t>criteri di esclusione </a:t>
            </a:r>
            <a:r>
              <a:rPr lang="it-IT" sz="2000" dirty="0"/>
              <a:t>dei pazienti sono indicati </a:t>
            </a:r>
            <a:r>
              <a:rPr lang="it-IT" sz="2000" u="sng" dirty="0"/>
              <a:t>in gravi disturbi sensoriali </a:t>
            </a:r>
            <a:r>
              <a:rPr lang="it-IT" sz="2000" dirty="0"/>
              <a:t>e </a:t>
            </a:r>
            <a:r>
              <a:rPr lang="it-IT" sz="2000" dirty="0" smtClean="0"/>
              <a:t>nell’avere </a:t>
            </a:r>
            <a:r>
              <a:rPr lang="it-IT" sz="2000" dirty="0"/>
              <a:t>avuto precedenti esperienze di musicoterapia</a:t>
            </a:r>
            <a:r>
              <a:rPr lang="it-IT" sz="2000" dirty="0" smtClean="0"/>
              <a:t>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960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6808"/>
          </a:xfrm>
        </p:spPr>
        <p:txBody>
          <a:bodyPr>
            <a:normAutofit/>
          </a:bodyPr>
          <a:lstStyle/>
          <a:p>
            <a:r>
              <a:rPr lang="it-IT" dirty="0" smtClean="0"/>
              <a:t>Musicoterapia e autismo</a:t>
            </a:r>
            <a:r>
              <a:rPr lang="it-IT" dirty="0" smtClean="0"/>
              <a:t>. La ricerca.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5" y="1676399"/>
            <a:ext cx="9119463" cy="4589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/>
              <a:t>È prevista </a:t>
            </a:r>
            <a:r>
              <a:rPr lang="it-IT" sz="2000" dirty="0"/>
              <a:t>la partecipazione complessiva di </a:t>
            </a:r>
            <a:r>
              <a:rPr lang="it-IT" sz="2000" b="1" dirty="0"/>
              <a:t>300 pazienti</a:t>
            </a:r>
            <a:r>
              <a:rPr lang="it-IT" sz="2000" dirty="0"/>
              <a:t>.</a:t>
            </a:r>
          </a:p>
          <a:p>
            <a:r>
              <a:rPr lang="it-IT" sz="2000" dirty="0"/>
              <a:t>I partecipanti saranno assegnati in maniera randomizzata in due gruppi: </a:t>
            </a:r>
            <a:endParaRPr lang="it-IT" sz="2000" dirty="0" smtClean="0"/>
          </a:p>
          <a:p>
            <a:pPr lvl="1"/>
            <a:r>
              <a:rPr lang="it-IT" sz="1800" dirty="0" smtClean="0"/>
              <a:t>musicoterapia </a:t>
            </a:r>
            <a:r>
              <a:rPr lang="it-IT" sz="1800" dirty="0"/>
              <a:t>ad </a:t>
            </a:r>
            <a:r>
              <a:rPr lang="it-IT" sz="1800" b="1" dirty="0"/>
              <a:t>alta </a:t>
            </a:r>
            <a:r>
              <a:rPr lang="it-IT" sz="1800" b="1" dirty="0" smtClean="0"/>
              <a:t>intensità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sz="1800" dirty="0" smtClean="0"/>
              <a:t> </a:t>
            </a:r>
            <a:r>
              <a:rPr lang="it-IT" sz="1800" dirty="0"/>
              <a:t>i partecipanti svolgono </a:t>
            </a:r>
            <a:r>
              <a:rPr lang="it-IT" sz="1800" b="1" dirty="0"/>
              <a:t>tre sedute alla settimana </a:t>
            </a:r>
            <a:r>
              <a:rPr lang="it-IT" sz="1800" dirty="0"/>
              <a:t>di musicoterapia </a:t>
            </a:r>
            <a:r>
              <a:rPr lang="it-IT" sz="1800" dirty="0" err="1"/>
              <a:t>improvvisativa</a:t>
            </a:r>
            <a:r>
              <a:rPr lang="it-IT" sz="1800" dirty="0"/>
              <a:t> per la durata di cinque mesi (60 sedute). </a:t>
            </a:r>
            <a:endParaRPr lang="it-IT" sz="1800" dirty="0" smtClean="0"/>
          </a:p>
          <a:p>
            <a:pPr lvl="1"/>
            <a:r>
              <a:rPr lang="it-IT" sz="1800" dirty="0"/>
              <a:t>musicoterapia </a:t>
            </a:r>
            <a:r>
              <a:rPr lang="it-IT" sz="1800" dirty="0" smtClean="0"/>
              <a:t>a </a:t>
            </a:r>
            <a:r>
              <a:rPr lang="it-IT" sz="1800" b="1" dirty="0" smtClean="0"/>
              <a:t>bassa intensità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sz="1800" dirty="0" smtClean="0"/>
              <a:t>  </a:t>
            </a:r>
            <a:r>
              <a:rPr lang="it-IT" sz="1800" b="1" dirty="0"/>
              <a:t>una seduta alla settimana </a:t>
            </a:r>
            <a:r>
              <a:rPr lang="it-IT" sz="1800" dirty="0"/>
              <a:t>di musicoterapia </a:t>
            </a:r>
            <a:r>
              <a:rPr lang="it-IT" sz="1800" dirty="0" err="1"/>
              <a:t>improvvisativa</a:t>
            </a:r>
            <a:r>
              <a:rPr lang="it-IT" sz="1800" dirty="0"/>
              <a:t> della durata di trenta minuti per la durata di cinque mesi (20 sedute); </a:t>
            </a:r>
            <a:endParaRPr lang="it-IT" sz="1800" dirty="0" smtClean="0"/>
          </a:p>
          <a:p>
            <a:pPr lvl="1"/>
            <a:r>
              <a:rPr lang="it-IT" sz="1800" dirty="0" smtClean="0"/>
              <a:t>oppure </a:t>
            </a:r>
            <a:r>
              <a:rPr lang="it-IT" sz="1800" dirty="0"/>
              <a:t>nel </a:t>
            </a:r>
            <a:r>
              <a:rPr lang="it-IT" sz="1800" b="1" dirty="0"/>
              <a:t>gruppo di controllo</a:t>
            </a:r>
            <a:r>
              <a:rPr lang="it-IT" sz="1800" dirty="0"/>
              <a:t>. </a:t>
            </a:r>
            <a:endParaRPr lang="it-IT" sz="1800" dirty="0"/>
          </a:p>
          <a:p>
            <a:pPr marL="57150" indent="0">
              <a:buNone/>
            </a:pPr>
            <a:r>
              <a:rPr lang="it-IT" sz="2000" dirty="0" smtClean="0"/>
              <a:t>Tutti </a:t>
            </a:r>
            <a:r>
              <a:rPr lang="it-IT" sz="2000" dirty="0"/>
              <a:t>i gruppi proseguiranno durante la Ricerca gli interventi standard previsti.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318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6808"/>
          </a:xfrm>
        </p:spPr>
        <p:txBody>
          <a:bodyPr>
            <a:normAutofit/>
          </a:bodyPr>
          <a:lstStyle/>
          <a:p>
            <a:r>
              <a:rPr lang="it-IT" dirty="0" smtClean="0"/>
              <a:t>Musicoterapia e autismo</a:t>
            </a:r>
            <a:r>
              <a:rPr lang="it-IT" dirty="0" smtClean="0"/>
              <a:t>. La ricerca.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5" y="1676399"/>
            <a:ext cx="9119463" cy="4589929"/>
          </a:xfrm>
        </p:spPr>
        <p:txBody>
          <a:bodyPr>
            <a:normAutofit/>
          </a:bodyPr>
          <a:lstStyle/>
          <a:p>
            <a:r>
              <a:rPr lang="it-IT" sz="3600" dirty="0"/>
              <a:t>I risultati saranno </a:t>
            </a:r>
            <a:r>
              <a:rPr lang="it-IT" sz="3600" dirty="0" smtClean="0"/>
              <a:t>valutati:</a:t>
            </a:r>
          </a:p>
          <a:p>
            <a:pPr lvl="1"/>
            <a:r>
              <a:rPr lang="it-IT" sz="2800" dirty="0" smtClean="0"/>
              <a:t> </a:t>
            </a:r>
            <a:r>
              <a:rPr lang="it-IT" sz="2800" dirty="0"/>
              <a:t>prima dell’inizio del trattamento, </a:t>
            </a:r>
            <a:endParaRPr lang="it-IT" sz="2800" dirty="0" smtClean="0"/>
          </a:p>
          <a:p>
            <a:pPr lvl="1"/>
            <a:r>
              <a:rPr lang="it-IT" sz="2800" dirty="0" smtClean="0"/>
              <a:t>a </a:t>
            </a:r>
            <a:r>
              <a:rPr lang="it-IT" sz="2800" dirty="0"/>
              <a:t>due mesi dall’inizio, </a:t>
            </a:r>
            <a:endParaRPr lang="it-IT" sz="2800" dirty="0" smtClean="0"/>
          </a:p>
          <a:p>
            <a:pPr lvl="1"/>
            <a:r>
              <a:rPr lang="it-IT" sz="2800" dirty="0" smtClean="0"/>
              <a:t>a </a:t>
            </a:r>
            <a:r>
              <a:rPr lang="it-IT" sz="2800" dirty="0"/>
              <a:t>cinque mesi e </a:t>
            </a:r>
            <a:endParaRPr lang="it-IT" sz="2800" dirty="0" smtClean="0"/>
          </a:p>
          <a:p>
            <a:pPr lvl="1"/>
            <a:r>
              <a:rPr lang="it-IT" sz="2800" dirty="0" smtClean="0"/>
              <a:t>a </a:t>
            </a:r>
            <a:r>
              <a:rPr lang="it-IT" sz="2800" dirty="0"/>
              <a:t>dodici mesi come misura di follow-up. </a:t>
            </a:r>
          </a:p>
        </p:txBody>
      </p:sp>
    </p:spTree>
    <p:extLst>
      <p:ext uri="{BB962C8B-B14F-4D97-AF65-F5344CB8AC3E}">
        <p14:creationId xmlns:p14="http://schemas.microsoft.com/office/powerpoint/2010/main" val="42305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6808"/>
          </a:xfrm>
        </p:spPr>
        <p:txBody>
          <a:bodyPr>
            <a:normAutofit/>
          </a:bodyPr>
          <a:lstStyle/>
          <a:p>
            <a:r>
              <a:rPr lang="it-IT" dirty="0" smtClean="0"/>
              <a:t>Musicoterapia e autismo</a:t>
            </a:r>
            <a:r>
              <a:rPr lang="it-IT" dirty="0" smtClean="0"/>
              <a:t>. La ricerca.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5" y="1676399"/>
            <a:ext cx="9119463" cy="4589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/>
              <a:t>TEST UTILIZZATI</a:t>
            </a:r>
            <a:endParaRPr lang="it-IT" dirty="0"/>
          </a:p>
          <a:p>
            <a:r>
              <a:rPr lang="it-IT" dirty="0" smtClean="0"/>
              <a:t>PER I BAMBINI </a:t>
            </a:r>
          </a:p>
          <a:p>
            <a:pPr lvl="1"/>
            <a:r>
              <a:rPr lang="it-IT" dirty="0" smtClean="0"/>
              <a:t>L</a:t>
            </a:r>
            <a:r>
              <a:rPr lang="it-IT" dirty="0"/>
              <a:t>’ </a:t>
            </a:r>
            <a:r>
              <a:rPr lang="it-IT" b="1" dirty="0"/>
              <a:t>ADOS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Autism</a:t>
            </a:r>
            <a:r>
              <a:rPr lang="it-IT" dirty="0" smtClean="0"/>
              <a:t> </a:t>
            </a:r>
            <a:r>
              <a:rPr lang="it-IT" dirty="0" err="1"/>
              <a:t>Diagnostic</a:t>
            </a:r>
            <a:r>
              <a:rPr lang="it-IT" dirty="0"/>
              <a:t> </a:t>
            </a:r>
            <a:r>
              <a:rPr lang="it-IT" dirty="0" err="1"/>
              <a:t>Observation</a:t>
            </a:r>
            <a:r>
              <a:rPr lang="it-IT" dirty="0"/>
              <a:t> </a:t>
            </a:r>
            <a:r>
              <a:rPr lang="it-IT" dirty="0" smtClean="0"/>
              <a:t>Schedule) </a:t>
            </a:r>
            <a:r>
              <a:rPr lang="it-IT" dirty="0"/>
              <a:t>test </a:t>
            </a:r>
            <a:r>
              <a:rPr lang="it-IT" dirty="0" smtClean="0"/>
              <a:t>di </a:t>
            </a:r>
            <a:r>
              <a:rPr lang="it-IT" dirty="0"/>
              <a:t>osservazione semi-strutturato, che valuta la </a:t>
            </a:r>
            <a:r>
              <a:rPr lang="it-IT" u="sng" dirty="0"/>
              <a:t>comunicazione</a:t>
            </a:r>
            <a:r>
              <a:rPr lang="it-IT" dirty="0"/>
              <a:t>, </a:t>
            </a:r>
            <a:r>
              <a:rPr lang="it-IT" u="sng" dirty="0"/>
              <a:t>l'interazione sociale</a:t>
            </a:r>
            <a:r>
              <a:rPr lang="it-IT" dirty="0"/>
              <a:t>, il </a:t>
            </a:r>
            <a:r>
              <a:rPr lang="it-IT" u="sng" dirty="0"/>
              <a:t>gioco</a:t>
            </a:r>
            <a:r>
              <a:rPr lang="it-IT" dirty="0"/>
              <a:t> o </a:t>
            </a:r>
            <a:r>
              <a:rPr lang="it-IT" u="sng" dirty="0"/>
              <a:t>l'uso fantasioso</a:t>
            </a:r>
            <a:r>
              <a:rPr lang="it-IT" dirty="0"/>
              <a:t> dei materiali attraverso criteri comportamentali specifici, a seconda del livello di linguaggio espressivo del bambino e dell’età cronologica (Lord et al., 2001</a:t>
            </a:r>
            <a:r>
              <a:rPr lang="it-IT" dirty="0" smtClean="0"/>
              <a:t>).</a:t>
            </a:r>
          </a:p>
          <a:p>
            <a:r>
              <a:rPr lang="it-IT" dirty="0" smtClean="0"/>
              <a:t>PER LA RELAZIONE TERAPEUTICA</a:t>
            </a:r>
          </a:p>
          <a:p>
            <a:pPr lvl="1"/>
            <a:r>
              <a:rPr lang="it-IT" dirty="0" smtClean="0"/>
              <a:t>L’AQR (</a:t>
            </a:r>
            <a:r>
              <a:rPr lang="it-IT" dirty="0" err="1" smtClean="0"/>
              <a:t>Assessment</a:t>
            </a:r>
            <a:r>
              <a:rPr lang="it-IT" dirty="0" smtClean="0"/>
              <a:t> </a:t>
            </a:r>
            <a:r>
              <a:rPr lang="it-IT" dirty="0"/>
              <a:t>of the </a:t>
            </a:r>
            <a:r>
              <a:rPr lang="it-IT" dirty="0" err="1"/>
              <a:t>Quality</a:t>
            </a:r>
            <a:r>
              <a:rPr lang="it-IT" dirty="0"/>
              <a:t> of </a:t>
            </a:r>
            <a:r>
              <a:rPr lang="it-IT" dirty="0" err="1" smtClean="0"/>
              <a:t>Relationship</a:t>
            </a:r>
            <a:r>
              <a:rPr lang="it-IT" dirty="0" smtClean="0"/>
              <a:t>) valuta </a:t>
            </a:r>
            <a:r>
              <a:rPr lang="it-IT" dirty="0"/>
              <a:t>la </a:t>
            </a:r>
            <a:r>
              <a:rPr lang="it-IT" b="1" dirty="0"/>
              <a:t>qualità corporea ed emozionale</a:t>
            </a:r>
            <a:r>
              <a:rPr lang="it-IT" dirty="0"/>
              <a:t> della relazione terapeutica </a:t>
            </a:r>
            <a:r>
              <a:rPr lang="it-IT" dirty="0" smtClean="0"/>
              <a:t>(</a:t>
            </a:r>
            <a:r>
              <a:rPr lang="it-IT" dirty="0"/>
              <a:t>Schumacher, 2006, 2009, 2011)</a:t>
            </a:r>
            <a:r>
              <a:rPr lang="it-IT" i="1" dirty="0"/>
              <a:t>. </a:t>
            </a:r>
            <a:endParaRPr lang="it-IT" i="1" dirty="0" smtClean="0"/>
          </a:p>
          <a:p>
            <a:r>
              <a:rPr lang="it-IT" dirty="0" smtClean="0"/>
              <a:t>PER IL MUSICOTERAPEUTA</a:t>
            </a:r>
          </a:p>
          <a:p>
            <a:pPr lvl="1"/>
            <a:r>
              <a:rPr lang="it-IT" dirty="0" smtClean="0"/>
              <a:t>Una scala dell’AQR valuta l’intervento </a:t>
            </a:r>
            <a:r>
              <a:rPr lang="it-IT" dirty="0"/>
              <a:t>del musicoterapeuta e </a:t>
            </a: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dirty="0"/>
              <a:t>supporto </a:t>
            </a:r>
            <a:r>
              <a:rPr lang="it-IT" dirty="0" smtClean="0"/>
              <a:t>fornito alle esperienze </a:t>
            </a:r>
            <a:r>
              <a:rPr lang="it-IT" dirty="0"/>
              <a:t>relazionali. </a:t>
            </a:r>
          </a:p>
          <a:p>
            <a:pPr lvl="1"/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59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6808"/>
          </a:xfrm>
        </p:spPr>
        <p:txBody>
          <a:bodyPr>
            <a:normAutofit/>
          </a:bodyPr>
          <a:lstStyle/>
          <a:p>
            <a:r>
              <a:rPr lang="it-IT" dirty="0" smtClean="0"/>
              <a:t>Musicoterapia e autismo</a:t>
            </a:r>
            <a:r>
              <a:rPr lang="it-IT" dirty="0" smtClean="0"/>
              <a:t>. La ricerca.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5" y="1676399"/>
            <a:ext cx="9119463" cy="4589929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250000"/>
              </a:lnSpc>
              <a:buNone/>
            </a:pPr>
            <a:r>
              <a:rPr lang="it-IT" sz="2400" dirty="0"/>
              <a:t>Tra i risultati che il Progetto Time-A si propone di ottenere è quello di poter offrire un </a:t>
            </a:r>
            <a:r>
              <a:rPr lang="it-IT" sz="2400" dirty="0" smtClean="0"/>
              <a:t>contributo</a:t>
            </a:r>
          </a:p>
          <a:p>
            <a:pPr marL="0" indent="0" algn="ctr">
              <a:lnSpc>
                <a:spcPct val="250000"/>
              </a:lnSpc>
              <a:buNone/>
            </a:pPr>
            <a:r>
              <a:rPr lang="it-IT" sz="2400" dirty="0" smtClean="0"/>
              <a:t>Allo </a:t>
            </a:r>
            <a:r>
              <a:rPr lang="it-IT" sz="2400" b="1" dirty="0" smtClean="0"/>
              <a:t>sviluppo della comunicazione sociale </a:t>
            </a:r>
          </a:p>
          <a:p>
            <a:pPr marL="0" indent="0" algn="ctr">
              <a:lnSpc>
                <a:spcPct val="250000"/>
              </a:lnSpc>
              <a:buNone/>
            </a:pPr>
            <a:r>
              <a:rPr lang="it-IT" sz="2400" dirty="0" smtClean="0"/>
              <a:t>E ad aumentare </a:t>
            </a:r>
            <a:r>
              <a:rPr lang="it-IT" sz="2400" dirty="0"/>
              <a:t>le possibilità di inserimento</a:t>
            </a:r>
            <a:r>
              <a:rPr lang="it-IT" sz="2400" b="1" dirty="0"/>
              <a:t> </a:t>
            </a:r>
            <a:r>
              <a:rPr lang="it-IT" sz="2400" dirty="0" smtClean="0"/>
              <a:t>dei </a:t>
            </a:r>
            <a:r>
              <a:rPr lang="it-IT" sz="2400" dirty="0"/>
              <a:t>bambini </a:t>
            </a:r>
            <a:r>
              <a:rPr lang="it-IT" sz="2400" dirty="0" smtClean="0"/>
              <a:t>ASD negli ambienti di vita sociale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47414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it-IT" dirty="0" smtClean="0"/>
              <a:t>GRAZIE INFINITE PER </a:t>
            </a:r>
          </a:p>
          <a:p>
            <a:pPr marL="0" indent="0" algn="r">
              <a:buNone/>
            </a:pPr>
            <a:r>
              <a:rPr lang="it-IT" dirty="0" smtClean="0"/>
              <a:t>L’ATTENZIONE, </a:t>
            </a:r>
          </a:p>
          <a:p>
            <a:pPr marL="0" indent="0" algn="r">
              <a:buNone/>
            </a:pPr>
            <a:r>
              <a:rPr lang="it-IT" dirty="0" smtClean="0"/>
              <a:t>IL CALORE, </a:t>
            </a:r>
          </a:p>
          <a:p>
            <a:pPr marL="0" indent="0" algn="r">
              <a:buNone/>
            </a:pPr>
            <a:r>
              <a:rPr lang="it-IT" dirty="0" smtClean="0"/>
              <a:t>L’ACCOGLIENZA </a:t>
            </a:r>
          </a:p>
          <a:p>
            <a:pPr marL="0" indent="0" algn="r">
              <a:buNone/>
            </a:pPr>
            <a:r>
              <a:rPr lang="it-IT" dirty="0" smtClean="0"/>
              <a:t>LA DISPONIBILITA’</a:t>
            </a:r>
          </a:p>
          <a:p>
            <a:pPr marL="0" indent="0" algn="r">
              <a:buNone/>
            </a:pPr>
            <a:r>
              <a:rPr lang="it-IT" dirty="0" smtClean="0"/>
              <a:t>LA FIDUCIA </a:t>
            </a:r>
          </a:p>
          <a:p>
            <a:pPr marL="0" indent="0" algn="r">
              <a:buNone/>
            </a:pPr>
            <a:r>
              <a:rPr lang="it-IT" dirty="0" smtClean="0"/>
              <a:t>E SOPRATTUTTO </a:t>
            </a:r>
          </a:p>
          <a:p>
            <a:pPr marL="0" indent="0" algn="r">
              <a:buNone/>
            </a:pPr>
            <a:r>
              <a:rPr lang="it-IT" dirty="0" smtClean="0"/>
              <a:t> LA VICINANZA</a:t>
            </a:r>
          </a:p>
          <a:p>
            <a:pPr marL="0" indent="0" algn="r">
              <a:buNone/>
            </a:pPr>
            <a:r>
              <a:rPr lang="it-IT" dirty="0" smtClean="0"/>
              <a:t>NELL’ARDUO COMPITO INTRAPRESO!!!!</a:t>
            </a:r>
          </a:p>
          <a:p>
            <a:pPr algn="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32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e 11"/>
          <p:cNvSpPr/>
          <p:nvPr/>
        </p:nvSpPr>
        <p:spPr>
          <a:xfrm>
            <a:off x="8996578" y="1686066"/>
            <a:ext cx="3027293" cy="1785938"/>
          </a:xfrm>
          <a:prstGeom prst="ellipse">
            <a:avLst/>
          </a:prstGeom>
          <a:solidFill>
            <a:srgbClr val="71986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Espressione Creatività</a:t>
            </a:r>
          </a:p>
          <a:p>
            <a:pPr algn="ctr"/>
            <a:r>
              <a:rPr lang="it-IT" sz="2000" b="1" dirty="0" smtClean="0"/>
              <a:t>Ricordo</a:t>
            </a:r>
          </a:p>
          <a:p>
            <a:pPr algn="ctr"/>
            <a:r>
              <a:rPr lang="it-IT" sz="2000" b="1" dirty="0" smtClean="0"/>
              <a:t>Emozione</a:t>
            </a:r>
            <a:endParaRPr lang="it-IT" sz="2000" b="1" dirty="0"/>
          </a:p>
        </p:txBody>
      </p:sp>
      <p:sp>
        <p:nvSpPr>
          <p:cNvPr id="13" name="Ovale 12"/>
          <p:cNvSpPr/>
          <p:nvPr/>
        </p:nvSpPr>
        <p:spPr>
          <a:xfrm>
            <a:off x="613180" y="1397289"/>
            <a:ext cx="3133474" cy="2132441"/>
          </a:xfrm>
          <a:prstGeom prst="ellipse">
            <a:avLst/>
          </a:prstGeom>
          <a:solidFill>
            <a:srgbClr val="71986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I suoi elementi</a:t>
            </a:r>
            <a:endParaRPr lang="it-IT" sz="2000" b="1" dirty="0"/>
          </a:p>
        </p:txBody>
      </p:sp>
      <p:sp>
        <p:nvSpPr>
          <p:cNvPr id="18" name="Ovale 17"/>
          <p:cNvSpPr/>
          <p:nvPr/>
        </p:nvSpPr>
        <p:spPr>
          <a:xfrm>
            <a:off x="3795170" y="1166239"/>
            <a:ext cx="5152892" cy="2363491"/>
          </a:xfrm>
          <a:prstGeom prst="ellipse">
            <a:avLst/>
          </a:prstGeom>
          <a:solidFill>
            <a:srgbClr val="F2C0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La comunicazione sonoro - musicale</a:t>
            </a:r>
            <a:endParaRPr lang="it-IT" sz="2800" b="1" dirty="0"/>
          </a:p>
        </p:txBody>
      </p:sp>
      <p:sp>
        <p:nvSpPr>
          <p:cNvPr id="11" name="Ovale 10"/>
          <p:cNvSpPr/>
          <p:nvPr/>
        </p:nvSpPr>
        <p:spPr>
          <a:xfrm>
            <a:off x="4832781" y="3529730"/>
            <a:ext cx="3077670" cy="1785938"/>
          </a:xfrm>
          <a:prstGeom prst="ellipse">
            <a:avLst/>
          </a:prstGeom>
          <a:solidFill>
            <a:srgbClr val="71986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Azione Interazione </a:t>
            </a:r>
          </a:p>
          <a:p>
            <a:pPr algn="ctr"/>
            <a:r>
              <a:rPr lang="it-IT" sz="2000" b="1" dirty="0" smtClean="0"/>
              <a:t>Comunicazione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00803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e 21"/>
          <p:cNvSpPr/>
          <p:nvPr/>
        </p:nvSpPr>
        <p:spPr>
          <a:xfrm>
            <a:off x="3564129" y="3827408"/>
            <a:ext cx="3450945" cy="1785938"/>
          </a:xfrm>
          <a:prstGeom prst="ellipse">
            <a:avLst/>
          </a:prstGeom>
          <a:solidFill>
            <a:schemeClr val="accent2">
              <a:lumMod val="60000"/>
              <a:lumOff val="40000"/>
              <a:alpha val="42000"/>
            </a:schemeClr>
          </a:solidFill>
          <a:ln w="412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Espressività </a:t>
            </a:r>
          </a:p>
          <a:p>
            <a:pPr algn="ctr"/>
            <a:r>
              <a:rPr lang="it-IT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Creatività</a:t>
            </a:r>
          </a:p>
          <a:p>
            <a:pPr algn="ctr"/>
            <a:r>
              <a:rPr lang="it-IT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Comunicazione</a:t>
            </a: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3651349" y="1840648"/>
            <a:ext cx="4085746" cy="2315513"/>
          </a:xfrm>
          <a:prstGeom prst="ellipse">
            <a:avLst/>
          </a:prstGeom>
          <a:solidFill>
            <a:schemeClr val="accent2">
              <a:lumMod val="60000"/>
              <a:lumOff val="40000"/>
              <a:alpha val="92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Effetti dell’intervento su:</a:t>
            </a:r>
            <a:endParaRPr lang="it-IT" sz="2800" b="1" dirty="0"/>
          </a:p>
        </p:txBody>
      </p:sp>
      <p:sp>
        <p:nvSpPr>
          <p:cNvPr id="7" name="Ovale 6"/>
          <p:cNvSpPr/>
          <p:nvPr/>
        </p:nvSpPr>
        <p:spPr>
          <a:xfrm>
            <a:off x="0" y="41951"/>
            <a:ext cx="5464748" cy="2127450"/>
          </a:xfrm>
          <a:prstGeom prst="ellipse">
            <a:avLst/>
          </a:prstGeom>
          <a:solidFill>
            <a:srgbClr val="F2C008"/>
          </a:solidFill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 smtClean="0"/>
              <a:t>Il progetto Musica e Autismo</a:t>
            </a:r>
            <a:endParaRPr lang="it-IT" sz="3600" b="1" dirty="0"/>
          </a:p>
        </p:txBody>
      </p:sp>
      <p:sp>
        <p:nvSpPr>
          <p:cNvPr id="16" name="Ovale 15"/>
          <p:cNvSpPr/>
          <p:nvPr/>
        </p:nvSpPr>
        <p:spPr>
          <a:xfrm>
            <a:off x="361040" y="1819992"/>
            <a:ext cx="3290309" cy="2664922"/>
          </a:xfrm>
          <a:prstGeom prst="ellipse">
            <a:avLst/>
          </a:prstGeom>
          <a:solidFill>
            <a:schemeClr val="accent2">
              <a:lumMod val="60000"/>
              <a:lumOff val="40000"/>
              <a:alpha val="92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Le tecniche d’intervento</a:t>
            </a:r>
          </a:p>
          <a:p>
            <a:pPr algn="ctr"/>
            <a:r>
              <a:rPr lang="it-IT" sz="2400" b="1" dirty="0" smtClean="0">
                <a:sym typeface="Wingdings" panose="05000000000000000000" pitchFamily="2" charset="2"/>
              </a:rPr>
              <a:t></a:t>
            </a:r>
          </a:p>
          <a:p>
            <a:pPr algn="ctr"/>
            <a:r>
              <a:rPr lang="it-IT" sz="2400" b="1" dirty="0" smtClean="0"/>
              <a:t>Musicoterapia attiva </a:t>
            </a:r>
            <a:endParaRPr lang="it-IT" sz="2400" b="1" dirty="0"/>
          </a:p>
        </p:txBody>
      </p:sp>
      <p:sp>
        <p:nvSpPr>
          <p:cNvPr id="15" name="Ovale 14"/>
          <p:cNvSpPr/>
          <p:nvPr/>
        </p:nvSpPr>
        <p:spPr>
          <a:xfrm>
            <a:off x="5006261" y="64380"/>
            <a:ext cx="6532596" cy="1785938"/>
          </a:xfrm>
          <a:prstGeom prst="ellipse">
            <a:avLst/>
          </a:prstGeom>
          <a:solidFill>
            <a:schemeClr val="accent2">
              <a:lumMod val="60000"/>
              <a:lumOff val="40000"/>
              <a:alpha val="92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Obiettivi ed attività specifici per ogni bambino</a:t>
            </a:r>
            <a:endParaRPr lang="it-IT" sz="2400" b="1" dirty="0"/>
          </a:p>
        </p:txBody>
      </p:sp>
      <p:sp>
        <p:nvSpPr>
          <p:cNvPr id="23" name="Ovale 22"/>
          <p:cNvSpPr/>
          <p:nvPr/>
        </p:nvSpPr>
        <p:spPr>
          <a:xfrm>
            <a:off x="6187030" y="3649015"/>
            <a:ext cx="3450945" cy="1785938"/>
          </a:xfrm>
          <a:prstGeom prst="ellipse">
            <a:avLst/>
          </a:prstGeom>
          <a:solidFill>
            <a:schemeClr val="accent2">
              <a:lumMod val="60000"/>
              <a:lumOff val="40000"/>
              <a:alpha val="42000"/>
            </a:schemeClr>
          </a:solidFill>
          <a:ln w="412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Corpo </a:t>
            </a:r>
          </a:p>
          <a:p>
            <a:pPr algn="ctr"/>
            <a:r>
              <a:rPr lang="it-IT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Azione</a:t>
            </a:r>
          </a:p>
          <a:p>
            <a:pPr algn="ctr"/>
            <a:r>
              <a:rPr lang="it-IT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Interazione</a:t>
            </a: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Ovale 20"/>
          <p:cNvSpPr/>
          <p:nvPr/>
        </p:nvSpPr>
        <p:spPr>
          <a:xfrm>
            <a:off x="6941658" y="2217151"/>
            <a:ext cx="3450945" cy="1785938"/>
          </a:xfrm>
          <a:prstGeom prst="ellipse">
            <a:avLst/>
          </a:prstGeom>
          <a:solidFill>
            <a:schemeClr val="accent2">
              <a:lumMod val="60000"/>
              <a:lumOff val="40000"/>
              <a:alpha val="42000"/>
            </a:schemeClr>
          </a:solidFill>
          <a:ln w="412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Riconoscimento Gestione Regolazione delle Emozioni</a:t>
            </a: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5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e 19"/>
          <p:cNvSpPr/>
          <p:nvPr/>
        </p:nvSpPr>
        <p:spPr>
          <a:xfrm>
            <a:off x="799821" y="206996"/>
            <a:ext cx="5934808" cy="2957117"/>
          </a:xfrm>
          <a:prstGeom prst="ellipse">
            <a:avLst/>
          </a:prstGeom>
          <a:solidFill>
            <a:srgbClr val="F2C0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La ricerca sull’efficacia della musicoterapia nei bambini con ASD</a:t>
            </a:r>
            <a:endParaRPr lang="it-IT" sz="2800" b="1" dirty="0"/>
          </a:p>
        </p:txBody>
      </p:sp>
      <p:sp>
        <p:nvSpPr>
          <p:cNvPr id="6" name="Ovale 5"/>
          <p:cNvSpPr/>
          <p:nvPr/>
        </p:nvSpPr>
        <p:spPr>
          <a:xfrm>
            <a:off x="2611245" y="2884882"/>
            <a:ext cx="3082751" cy="2957117"/>
          </a:xfrm>
          <a:prstGeom prst="ellipse">
            <a:avLst/>
          </a:prstGeom>
          <a:solidFill>
            <a:srgbClr val="F15109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Breve sintesi del progetto</a:t>
            </a:r>
            <a:endParaRPr lang="it-IT" sz="2800" b="1" dirty="0"/>
          </a:p>
        </p:txBody>
      </p:sp>
      <p:sp>
        <p:nvSpPr>
          <p:cNvPr id="8" name="Ovale 7"/>
          <p:cNvSpPr/>
          <p:nvPr/>
        </p:nvSpPr>
        <p:spPr>
          <a:xfrm>
            <a:off x="6170107" y="774783"/>
            <a:ext cx="3293208" cy="3056989"/>
          </a:xfrm>
          <a:prstGeom prst="ellipse">
            <a:avLst/>
          </a:prstGeom>
          <a:solidFill>
            <a:srgbClr val="F15109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Risultati </a:t>
            </a:r>
          </a:p>
          <a:p>
            <a:pPr algn="ctr"/>
            <a:r>
              <a:rPr lang="it-IT" sz="2800" b="1" dirty="0" smtClean="0"/>
              <a:t>attesi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11924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80313" y="0"/>
            <a:ext cx="8911687" cy="1004665"/>
          </a:xfrm>
          <a:solidFill>
            <a:srgbClr val="FFC000">
              <a:alpha val="92000"/>
            </a:srgbClr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it-IT" dirty="0" smtClean="0"/>
              <a:t>La Musica </a:t>
            </a:r>
            <a:r>
              <a:rPr lang="it-IT" dirty="0" smtClean="0"/>
              <a:t>è </a:t>
            </a:r>
            <a:r>
              <a:rPr lang="it-IT" dirty="0"/>
              <a:t>il suono umanamente organizzato </a:t>
            </a:r>
            <a:r>
              <a:rPr lang="it-IT" dirty="0" smtClean="0"/>
              <a:t>(J. </a:t>
            </a:r>
            <a:r>
              <a:rPr lang="it-IT" dirty="0" err="1" smtClean="0"/>
              <a:t>Blacking</a:t>
            </a:r>
            <a:r>
              <a:rPr lang="it-IT" dirty="0"/>
              <a:t>) </a:t>
            </a:r>
            <a:br>
              <a:rPr lang="it-IT" dirty="0"/>
            </a:br>
            <a:endParaRPr lang="it-IT" dirty="0"/>
          </a:p>
        </p:txBody>
      </p:sp>
      <p:sp>
        <p:nvSpPr>
          <p:cNvPr id="4" name="Rettangolo arrotondato 3"/>
          <p:cNvSpPr/>
          <p:nvPr/>
        </p:nvSpPr>
        <p:spPr>
          <a:xfrm>
            <a:off x="0" y="1264444"/>
            <a:ext cx="4371975" cy="4714875"/>
          </a:xfrm>
          <a:prstGeom prst="roundRect">
            <a:avLst/>
          </a:prstGeom>
          <a:solidFill>
            <a:schemeClr val="accent1">
              <a:alpha val="92000"/>
            </a:schemeClr>
          </a:solidFill>
          <a:ln w="57150">
            <a:solidFill>
              <a:srgbClr val="F0F0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Gli universali musicali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r>
              <a: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Tratti espressivi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riconoscibili a livello mondiale, indipendentemente dalle culture, </a:t>
            </a:r>
            <a:endParaRPr lang="it-IT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it-IT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ostanti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che emergono all’interno delle variabili di ciascuna civiltà. 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4371974" y="1264444"/>
            <a:ext cx="7820025" cy="1288591"/>
          </a:xfrm>
          <a:prstGeom prst="ellipse">
            <a:avLst/>
          </a:prstGeom>
          <a:noFill/>
          <a:ln w="57150" cmpd="sng">
            <a:solidFill>
              <a:srgbClr val="F2C0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Strutture interne della musica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Intervalli, ritmi specifici, differenze tra suoni e rumori</a:t>
            </a:r>
          </a:p>
          <a:p>
            <a:pPr algn="ctr"/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4371975" y="2656442"/>
            <a:ext cx="7820025" cy="406367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0" lvl="1" algn="ctr"/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Strutture profonde.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1" algn="ctr"/>
            <a:r>
              <a:rPr lang="it-IT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Elementi </a:t>
            </a:r>
            <a:r>
              <a:rPr lang="it-IT" sz="20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comuni alla psiche umana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7313" lvl="1" indent="-87313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</a:t>
            </a: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simmetria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 la </a:t>
            </a: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specularità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7313" lvl="1" indent="-87313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presenza di un </a:t>
            </a: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tema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 della </a:t>
            </a: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sua </a:t>
            </a:r>
            <a:r>
              <a:rPr lang="it-IT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variazione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7313" lvl="1" indent="-87313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</a:t>
            </a: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ripetizione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7313" lvl="1" indent="-87313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forma </a:t>
            </a: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binaria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7313" lvl="1" indent="-87313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alternanza</a:t>
            </a: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la </a:t>
            </a: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contemporaneità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dei turni</a:t>
            </a: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</a:t>
            </a:r>
          </a:p>
          <a:p>
            <a:pPr marL="87313" lvl="1" indent="-87313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strategie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 </a:t>
            </a: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memorizzazione orale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patrimonio culturale 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24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6393" y="0"/>
            <a:ext cx="10175607" cy="657225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Caratteristiche universali delle pratiche musicali.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86037" y="862467"/>
            <a:ext cx="10157620" cy="7341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sz="2800" dirty="0" smtClean="0"/>
              <a:t>TRE DIMENSIONI DELLE PRATICHE MUSICALI:</a:t>
            </a:r>
            <a:endParaRPr lang="it-IT" sz="2400" u="sng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785802" y="1799772"/>
            <a:ext cx="3534775" cy="3416320"/>
          </a:xfrm>
          <a:prstGeom prst="rect">
            <a:avLst/>
          </a:prstGeom>
          <a:noFill/>
          <a:ln>
            <a:solidFill>
              <a:srgbClr val="E78712"/>
            </a:solidFill>
          </a:ln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it-IT" sz="2400" dirty="0"/>
              <a:t>Un investimento </a:t>
            </a:r>
            <a:r>
              <a:rPr lang="it-IT" sz="2400" b="1" dirty="0"/>
              <a:t>simbolico-affettivo</a:t>
            </a:r>
            <a:r>
              <a:rPr lang="it-IT" sz="2400" dirty="0"/>
              <a:t> </a:t>
            </a:r>
            <a:r>
              <a:rPr lang="it-IT" sz="2400" dirty="0" smtClean="0">
                <a:sym typeface="Wingdings" panose="05000000000000000000" pitchFamily="2" charset="2"/>
              </a:rPr>
              <a:t> musica ed </a:t>
            </a:r>
            <a:r>
              <a:rPr lang="it-IT" sz="2400" dirty="0" smtClean="0"/>
              <a:t>esperienza </a:t>
            </a:r>
            <a:r>
              <a:rPr lang="it-IT" sz="2400" dirty="0"/>
              <a:t>del </a:t>
            </a:r>
            <a:r>
              <a:rPr lang="it-IT" sz="2400" u="sng" dirty="0"/>
              <a:t>movimento</a:t>
            </a:r>
            <a:r>
              <a:rPr lang="it-IT" sz="2400" dirty="0"/>
              <a:t>, </a:t>
            </a:r>
            <a:r>
              <a:rPr lang="it-IT" sz="2400" dirty="0" smtClean="0"/>
              <a:t>degli </a:t>
            </a:r>
            <a:r>
              <a:rPr lang="it-IT" sz="2400" u="sng" dirty="0" smtClean="0"/>
              <a:t>affetti</a:t>
            </a:r>
            <a:r>
              <a:rPr lang="it-IT" sz="2400" dirty="0" smtClean="0"/>
              <a:t> </a:t>
            </a:r>
            <a:r>
              <a:rPr lang="it-IT" sz="2400" dirty="0"/>
              <a:t>o </a:t>
            </a:r>
            <a:r>
              <a:rPr lang="it-IT" sz="2400" dirty="0" smtClean="0"/>
              <a:t>delle </a:t>
            </a:r>
            <a:r>
              <a:rPr lang="it-IT" sz="2400" u="sng" dirty="0" smtClean="0"/>
              <a:t>regole sociali.</a:t>
            </a:r>
            <a:endParaRPr lang="it-IT" sz="2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686037" y="1799772"/>
            <a:ext cx="2431133" cy="3970318"/>
          </a:xfrm>
          <a:prstGeom prst="rect">
            <a:avLst/>
          </a:prstGeom>
          <a:noFill/>
          <a:ln>
            <a:solidFill>
              <a:srgbClr val="E7871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/>
              <a:t>La ricerca di un </a:t>
            </a:r>
            <a:r>
              <a:rPr lang="it-IT" sz="2400" b="1" dirty="0"/>
              <a:t>piacere senso-motorio </a:t>
            </a:r>
            <a:r>
              <a:rPr lang="it-IT" sz="2400" dirty="0"/>
              <a:t>a livello </a:t>
            </a:r>
            <a:r>
              <a:rPr lang="it-IT" sz="2400" u="sng" dirty="0"/>
              <a:t>gestuale, tattile e </a:t>
            </a:r>
            <a:r>
              <a:rPr lang="it-IT" sz="2400" u="sng" dirty="0" smtClean="0"/>
              <a:t>uditivo</a:t>
            </a:r>
            <a:r>
              <a:rPr lang="it-IT" sz="2400" dirty="0"/>
              <a:t>.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8708572" y="1829485"/>
            <a:ext cx="2728686" cy="2862322"/>
          </a:xfrm>
          <a:prstGeom prst="rect">
            <a:avLst/>
          </a:prstGeom>
          <a:noFill/>
          <a:ln>
            <a:solidFill>
              <a:srgbClr val="E7871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/>
              <a:t>Una </a:t>
            </a:r>
            <a:r>
              <a:rPr lang="it-IT" sz="2400" b="1" dirty="0"/>
              <a:t>soddisfazione intellettuale </a:t>
            </a:r>
            <a:r>
              <a:rPr lang="it-IT" sz="2400" dirty="0"/>
              <a:t>che risulta dal </a:t>
            </a:r>
            <a:r>
              <a:rPr lang="it-IT" sz="2400" u="sng" dirty="0"/>
              <a:t>gioco di regole.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3014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1674" y="145143"/>
            <a:ext cx="9690326" cy="1005119"/>
          </a:xfrm>
        </p:spPr>
        <p:txBody>
          <a:bodyPr/>
          <a:lstStyle/>
          <a:p>
            <a:r>
              <a:rPr lang="it-IT" dirty="0" smtClean="0"/>
              <a:t>Funzioni </a:t>
            </a:r>
            <a:r>
              <a:rPr lang="it-IT" dirty="0"/>
              <a:t>(o finalità) dell’attività musicale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36582" y="1438052"/>
            <a:ext cx="4919051" cy="5419948"/>
          </a:xfrm>
        </p:spPr>
        <p:txBody>
          <a:bodyPr>
            <a:noAutofit/>
          </a:bodyPr>
          <a:lstStyle/>
          <a:p>
            <a:r>
              <a:rPr lang="it-IT" sz="2000" dirty="0" smtClean="0"/>
              <a:t>Espressione </a:t>
            </a:r>
            <a:r>
              <a:rPr lang="it-IT" sz="2000" dirty="0"/>
              <a:t>delle emozioni </a:t>
            </a:r>
            <a:endParaRPr lang="it-IT" sz="2000" dirty="0" smtClean="0"/>
          </a:p>
          <a:p>
            <a:r>
              <a:rPr lang="it-IT" sz="2000" dirty="0" smtClean="0"/>
              <a:t>Comunicazione</a:t>
            </a:r>
          </a:p>
          <a:p>
            <a:r>
              <a:rPr lang="it-IT" sz="2000" dirty="0"/>
              <a:t>Rappresentazione simbolica </a:t>
            </a:r>
          </a:p>
          <a:p>
            <a:r>
              <a:rPr lang="it-IT" sz="2000" dirty="0"/>
              <a:t>Stimolo della risposta fisica </a:t>
            </a:r>
          </a:p>
          <a:p>
            <a:r>
              <a:rPr lang="it-IT" sz="2000" dirty="0" smtClean="0"/>
              <a:t>Godimento/piacere </a:t>
            </a:r>
            <a:r>
              <a:rPr lang="it-IT" sz="2000" dirty="0"/>
              <a:t>estetico </a:t>
            </a:r>
            <a:endParaRPr lang="it-IT" sz="2000" dirty="0" smtClean="0"/>
          </a:p>
          <a:p>
            <a:r>
              <a:rPr lang="it-IT" sz="2000" dirty="0" smtClean="0"/>
              <a:t>Potenziamento </a:t>
            </a:r>
            <a:r>
              <a:rPr lang="it-IT" sz="2000" dirty="0"/>
              <a:t>del conformismo e del rispetto delle norme sociali </a:t>
            </a:r>
            <a:endParaRPr lang="it-IT" sz="2000" dirty="0" smtClean="0"/>
          </a:p>
          <a:p>
            <a:r>
              <a:rPr lang="it-IT" sz="2000" dirty="0" smtClean="0"/>
              <a:t>Supporto </a:t>
            </a:r>
            <a:r>
              <a:rPr lang="it-IT" sz="2000" dirty="0"/>
              <a:t>delle istituzioni sociali e dei riti religiosi </a:t>
            </a:r>
            <a:endParaRPr lang="it-IT" sz="2000" dirty="0" smtClean="0"/>
          </a:p>
          <a:p>
            <a:r>
              <a:rPr lang="it-IT" sz="2000" dirty="0" smtClean="0"/>
              <a:t>Contributo </a:t>
            </a:r>
            <a:r>
              <a:rPr lang="it-IT" sz="2000" dirty="0"/>
              <a:t>all’integrazione sociale.</a:t>
            </a:r>
          </a:p>
          <a:p>
            <a:r>
              <a:rPr lang="it-IT" sz="2000" dirty="0" smtClean="0"/>
              <a:t>Intrattenimento</a:t>
            </a:r>
            <a:endParaRPr lang="it-IT" sz="2000" dirty="0"/>
          </a:p>
          <a:p>
            <a:pPr marL="0" indent="0" algn="r">
              <a:buNone/>
            </a:pPr>
            <a:r>
              <a:rPr lang="it-IT" sz="1400" dirty="0" smtClean="0"/>
              <a:t>Allan </a:t>
            </a:r>
            <a:r>
              <a:rPr lang="it-IT" sz="1400" dirty="0"/>
              <a:t>P. </a:t>
            </a:r>
            <a:r>
              <a:rPr lang="it-IT" sz="1400" dirty="0" err="1"/>
              <a:t>Merriam</a:t>
            </a:r>
            <a:endParaRPr lang="it-IT" sz="1400" dirty="0"/>
          </a:p>
        </p:txBody>
      </p:sp>
      <p:sp>
        <p:nvSpPr>
          <p:cNvPr id="4" name="Parentesi graffa chiusa 3"/>
          <p:cNvSpPr/>
          <p:nvPr/>
        </p:nvSpPr>
        <p:spPr>
          <a:xfrm>
            <a:off x="5584525" y="1438052"/>
            <a:ext cx="537029" cy="117451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121554" y="1820691"/>
            <a:ext cx="2307771" cy="369332"/>
          </a:xfrm>
          <a:prstGeom prst="rect">
            <a:avLst/>
          </a:prstGeom>
          <a:noFill/>
          <a:ln>
            <a:solidFill>
              <a:srgbClr val="E78712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Funzioni espressive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238858" y="2741079"/>
            <a:ext cx="2852063" cy="923330"/>
          </a:xfrm>
          <a:prstGeom prst="rect">
            <a:avLst/>
          </a:prstGeom>
          <a:noFill/>
          <a:ln>
            <a:solidFill>
              <a:srgbClr val="E78712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Funzione di induzione e </a:t>
            </a:r>
          </a:p>
          <a:p>
            <a:r>
              <a:rPr lang="it-IT" dirty="0" smtClean="0"/>
              <a:t>coordinamento </a:t>
            </a:r>
          </a:p>
          <a:p>
            <a:r>
              <a:rPr lang="it-IT" dirty="0" smtClean="0"/>
              <a:t>senso-motorio</a:t>
            </a:r>
            <a:endParaRPr lang="it-IT" dirty="0"/>
          </a:p>
        </p:txBody>
      </p:sp>
      <p:sp>
        <p:nvSpPr>
          <p:cNvPr id="7" name="Parentesi graffa chiusa 6"/>
          <p:cNvSpPr/>
          <p:nvPr/>
        </p:nvSpPr>
        <p:spPr>
          <a:xfrm>
            <a:off x="5701829" y="2741079"/>
            <a:ext cx="537029" cy="8850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arentesi graffa chiusa 8"/>
          <p:cNvSpPr/>
          <p:nvPr/>
        </p:nvSpPr>
        <p:spPr>
          <a:xfrm>
            <a:off x="6387118" y="3780840"/>
            <a:ext cx="537029" cy="20353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7029160" y="4336847"/>
            <a:ext cx="2038662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Funzioni di supporto alle attività sociali</a:t>
            </a:r>
            <a:endParaRPr lang="it-IT" dirty="0"/>
          </a:p>
        </p:txBody>
      </p:sp>
      <p:sp>
        <p:nvSpPr>
          <p:cNvPr id="11" name="Parentesi graffa chiusa 10"/>
          <p:cNvSpPr/>
          <p:nvPr/>
        </p:nvSpPr>
        <p:spPr>
          <a:xfrm>
            <a:off x="9575393" y="1378153"/>
            <a:ext cx="537029" cy="44380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10074087" y="1288917"/>
            <a:ext cx="19550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FUNZIONI ORGANIZZATIVE </a:t>
            </a:r>
          </a:p>
          <a:p>
            <a:endParaRPr lang="it-IT" dirty="0"/>
          </a:p>
          <a:p>
            <a:r>
              <a:rPr lang="it-IT" dirty="0" smtClean="0"/>
              <a:t>INDIVIDUALI/ RELAZIONALI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SOCIALI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889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6107</TotalTime>
  <Words>1988</Words>
  <Application>Microsoft Office PowerPoint</Application>
  <PresentationFormat>Widescreen</PresentationFormat>
  <Paragraphs>280</Paragraphs>
  <Slides>39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5" baseType="lpstr">
      <vt:lpstr>Arial</vt:lpstr>
      <vt:lpstr>Calibri</vt:lpstr>
      <vt:lpstr>Century Gothic</vt:lpstr>
      <vt:lpstr>Wingdings</vt:lpstr>
      <vt:lpstr>Wingdings 3</vt:lpstr>
      <vt:lpstr>Filo</vt:lpstr>
      <vt:lpstr> Musica  e  Autismo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Musica è il suono umanamente organizzato (J. Blacking)  </vt:lpstr>
      <vt:lpstr>Caratteristiche universali delle pratiche musicali. </vt:lpstr>
      <vt:lpstr>Funzioni (o finalità) dell’attività musicale</vt:lpstr>
      <vt:lpstr>Musica come «universo umanamente organizzato» dei suoni</vt:lpstr>
      <vt:lpstr>Come comunica la musica… </vt:lpstr>
      <vt:lpstr>Il suono è un’esperienza di contatto primario:</vt:lpstr>
      <vt:lpstr>Il suono è un’esperienza di contatto primario:</vt:lpstr>
      <vt:lpstr>Musica  Organizzazione che struttura - Struttura che organizza</vt:lpstr>
      <vt:lpstr>Gli aspetti sonoro – musicali della comunicazione</vt:lpstr>
      <vt:lpstr>Musica e Autismo</vt:lpstr>
      <vt:lpstr>Musica e Autismo – L’intervento</vt:lpstr>
      <vt:lpstr>Musica e Autismo – L’intervento</vt:lpstr>
      <vt:lpstr>Musica e Autismo. Il contributo della musicoterapia attiva (improvvisativa). </vt:lpstr>
      <vt:lpstr>Presentazione standard di PowerPoint</vt:lpstr>
      <vt:lpstr>Musica e Autismo. </vt:lpstr>
      <vt:lpstr>Musica e Autismo. </vt:lpstr>
      <vt:lpstr>Musica e Autismo. </vt:lpstr>
      <vt:lpstr>Musica e Autismo. </vt:lpstr>
      <vt:lpstr>Musica e Autismo. </vt:lpstr>
      <vt:lpstr>Musica e Autismo. </vt:lpstr>
      <vt:lpstr>Musica e autismo. </vt:lpstr>
      <vt:lpstr>  Musicoterapia e Autismo.   La ricerca</vt:lpstr>
      <vt:lpstr>Musicoterapia e Autismo.   Trial of Improvisational Music-therapy’s Effectiveness, with Autistic children – T.I.M.E. – A.  Ricerca sull’efficacia della musicoterapia improvvisativa (attiva) con i Bambini con ASD</vt:lpstr>
      <vt:lpstr>Musicoterapia e autismo. La ricerca.</vt:lpstr>
      <vt:lpstr>Musicoterapia e autismo. La ricerca TIME-A. </vt:lpstr>
      <vt:lpstr>Musicoterapia e autismo. La ricerca </vt:lpstr>
      <vt:lpstr>Musicoterapia e autismo. La ricerca </vt:lpstr>
      <vt:lpstr>Musicoterapia e autismo. La ricerca. </vt:lpstr>
      <vt:lpstr>Musicoterapia e autismo. La ricerca. </vt:lpstr>
      <vt:lpstr>Musicoterapia e autismo. La ricerca. </vt:lpstr>
      <vt:lpstr>Musicoterapia e autismo. La ricerca. </vt:lpstr>
      <vt:lpstr>Musicoterapia e autismo. La ricerca. 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Musica  e  Autismo</dc:title>
  <dc:creator>giovanna art</dc:creator>
  <cp:lastModifiedBy>giovanna art</cp:lastModifiedBy>
  <cp:revision>79</cp:revision>
  <dcterms:created xsi:type="dcterms:W3CDTF">2015-05-10T20:00:09Z</dcterms:created>
  <dcterms:modified xsi:type="dcterms:W3CDTF">2015-05-15T22:47:18Z</dcterms:modified>
</cp:coreProperties>
</file>